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ov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56" r:id="rId2"/>
    <p:sldId id="259" r:id="rId3"/>
    <p:sldId id="260" r:id="rId4"/>
    <p:sldId id="258" r:id="rId5"/>
    <p:sldId id="264" r:id="rId6"/>
    <p:sldId id="261" r:id="rId7"/>
    <p:sldId id="262" r:id="rId8"/>
    <p:sldId id="265" r:id="rId9"/>
    <p:sldId id="266" r:id="rId10"/>
    <p:sldId id="263" r:id="rId11"/>
    <p:sldId id="273" r:id="rId12"/>
    <p:sldId id="267" r:id="rId13"/>
    <p:sldId id="275" r:id="rId14"/>
    <p:sldId id="268" r:id="rId15"/>
    <p:sldId id="269" r:id="rId16"/>
    <p:sldId id="271" r:id="rId17"/>
    <p:sldId id="276" r:id="rId18"/>
    <p:sldId id="272" r:id="rId19"/>
  </p:sldIdLst>
  <p:sldSz cx="9144000" cy="6858000" type="screen4x3"/>
  <p:notesSz cx="6858000" cy="9144000"/>
  <p:defaultTextStyle>
    <a:defPPr>
      <a:defRPr lang="zh-TW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993"/>
    <a:srgbClr val="FFEA97"/>
    <a:srgbClr val="DFB347"/>
    <a:srgbClr val="A6D9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-17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8A200B-C726-5247-A013-72C9D871B64C}" type="datetimeFigureOut">
              <a:rPr kumimoji="1" lang="zh-TW" altLang="en-US" smtClean="0"/>
              <a:t>12/17/16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按一下以編輯母片文字樣式</a:t>
            </a:r>
          </a:p>
          <a:p>
            <a:pPr lvl="1"/>
            <a:r>
              <a:rPr kumimoji="1" lang="zh-CN" altLang="en-US" smtClean="0"/>
              <a:t>第二層</a:t>
            </a:r>
          </a:p>
          <a:p>
            <a:pPr lvl="2"/>
            <a:r>
              <a:rPr kumimoji="1" lang="zh-CN" altLang="en-US" smtClean="0"/>
              <a:t>第三層</a:t>
            </a:r>
          </a:p>
          <a:p>
            <a:pPr lvl="3"/>
            <a:r>
              <a:rPr kumimoji="1" lang="zh-CN" altLang="en-US" smtClean="0"/>
              <a:t>第四層</a:t>
            </a:r>
          </a:p>
          <a:p>
            <a:pPr lvl="4"/>
            <a:r>
              <a:rPr kumimoji="1" lang="zh-CN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2BD0AE-44EB-5D4B-88BE-587B9864106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86536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Learning Rate: (0,</a:t>
            </a:r>
            <a:r>
              <a:rPr kumimoji="1" lang="en-US" altLang="zh-TW" baseline="0" dirty="0" smtClean="0"/>
              <a:t> 1]; The higher the value, the more the most recent information is considered.</a:t>
            </a:r>
            <a:endParaRPr kumimoji="1" lang="en-US" altLang="zh-TW" dirty="0" smtClean="0"/>
          </a:p>
          <a:p>
            <a:r>
              <a:rPr kumimoji="1" lang="en-US" altLang="zh-TW" dirty="0" smtClean="0"/>
              <a:t>Discount Factor: [0, 1]; The higher the value, the more</a:t>
            </a:r>
            <a:r>
              <a:rPr kumimoji="1" lang="en-US" altLang="zh-TW" baseline="0" dirty="0" smtClean="0"/>
              <a:t> importance of future rewards would be. </a:t>
            </a:r>
          </a:p>
          <a:p>
            <a:r>
              <a:rPr kumimoji="1" lang="en-US" altLang="zh-TW" baseline="0" dirty="0" smtClean="0"/>
              <a:t>S: set of states</a:t>
            </a:r>
          </a:p>
          <a:p>
            <a:r>
              <a:rPr kumimoji="1" lang="en-US" altLang="zh-TW" baseline="0" dirty="0" smtClean="0"/>
              <a:t>A: set of actions</a:t>
            </a:r>
          </a:p>
          <a:p>
            <a:r>
              <a:rPr kumimoji="1" lang="en-US" altLang="zh-TW" baseline="0" dirty="0" smtClean="0"/>
              <a:t>P(s, s`, a): probability to get from state s to state s` with action a.</a:t>
            </a:r>
          </a:p>
          <a:p>
            <a:r>
              <a:rPr kumimoji="1" lang="en-US" altLang="zh-TW" baseline="0" dirty="0" smtClean="0"/>
              <a:t>R(s, s`, a): immediate reward after going from state s to state s` with action a.</a:t>
            </a:r>
          </a:p>
          <a:p>
            <a:r>
              <a:rPr lang="en-US" altLang="zh-TW" sz="1200" i="1" dirty="0" err="1" smtClean="0">
                <a:solidFill>
                  <a:srgbClr val="000000"/>
                </a:solidFill>
              </a:rPr>
              <a:t>γin</a:t>
            </a:r>
            <a:r>
              <a:rPr lang="en-US" altLang="zh-TW" sz="1200" i="1" dirty="0" smtClean="0">
                <a:solidFill>
                  <a:srgbClr val="000000"/>
                </a:solidFill>
              </a:rPr>
              <a:t> [</a:t>
            </a:r>
            <a:r>
              <a:rPr lang="en-US" altLang="zh-TW" sz="1200" i="1" baseline="0" dirty="0" smtClean="0">
                <a:solidFill>
                  <a:srgbClr val="000000"/>
                </a:solidFill>
              </a:rPr>
              <a:t>0, 1]: discount factor, demines if one focus on immediate rewards, the total reward or some trade-off</a:t>
            </a:r>
            <a:endParaRPr kumimoji="1"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BD0AE-44EB-5D4B-88BE-587B98641060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87791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Learning Rate: (0,</a:t>
            </a:r>
            <a:r>
              <a:rPr kumimoji="1" lang="en-US" altLang="zh-TW" baseline="0" dirty="0" smtClean="0"/>
              <a:t> 1]; The higher the value, the more the most recent information is considered.</a:t>
            </a:r>
            <a:endParaRPr kumimoji="1" lang="en-US" altLang="zh-TW" dirty="0" smtClean="0"/>
          </a:p>
          <a:p>
            <a:r>
              <a:rPr kumimoji="1" lang="en-US" altLang="zh-TW" dirty="0" smtClean="0"/>
              <a:t>Discount Factor: [0, 1]; The higher the value, the more</a:t>
            </a:r>
            <a:r>
              <a:rPr kumimoji="1" lang="en-US" altLang="zh-TW" baseline="0" dirty="0" smtClean="0"/>
              <a:t> importance of future rewards would be.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BD0AE-44EB-5D4B-88BE-587B98641060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877911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State:</a:t>
            </a:r>
          </a:p>
          <a:p>
            <a:r>
              <a:rPr kumimoji="1" lang="en-US" altLang="zh-TW" dirty="0" smtClean="0"/>
              <a:t>	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BD0AE-44EB-5D4B-88BE-587B98641060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78643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State:</a:t>
            </a:r>
          </a:p>
          <a:p>
            <a:r>
              <a:rPr kumimoji="1" lang="en-US" altLang="zh-TW" dirty="0" smtClean="0"/>
              <a:t>	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BD0AE-44EB-5D4B-88BE-587B98641060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786431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BD0AE-44EB-5D4B-88BE-587B98641060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704383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BD0AE-44EB-5D4B-88BE-587B98641060}" type="slidenum">
              <a:rPr kumimoji="1" lang="zh-TW" altLang="en-US" smtClean="0"/>
              <a:t>16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704383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Learning Rate: (0,</a:t>
            </a:r>
            <a:r>
              <a:rPr kumimoji="1" lang="en-US" altLang="zh-TW" baseline="0" dirty="0" smtClean="0"/>
              <a:t> 1]; The higher the value, the more the most recent information is considered.</a:t>
            </a:r>
            <a:endParaRPr kumimoji="1" lang="en-US" altLang="zh-TW" dirty="0" smtClean="0"/>
          </a:p>
          <a:p>
            <a:r>
              <a:rPr kumimoji="1" lang="en-US" altLang="zh-TW" dirty="0" smtClean="0"/>
              <a:t>Discount Factor: [0, 1]; The higher the value, the more</a:t>
            </a:r>
            <a:r>
              <a:rPr kumimoji="1" lang="en-US" altLang="zh-TW" baseline="0" dirty="0" smtClean="0"/>
              <a:t> importance of future rewards would be. </a:t>
            </a:r>
          </a:p>
          <a:p>
            <a:r>
              <a:rPr kumimoji="1" lang="en-US" altLang="zh-TW" baseline="0" dirty="0" smtClean="0"/>
              <a:t>S: set of states</a:t>
            </a:r>
          </a:p>
          <a:p>
            <a:r>
              <a:rPr kumimoji="1" lang="en-US" altLang="zh-TW" baseline="0" dirty="0" smtClean="0"/>
              <a:t>A: set of actions</a:t>
            </a:r>
          </a:p>
          <a:p>
            <a:r>
              <a:rPr kumimoji="1" lang="en-US" altLang="zh-TW" baseline="0" dirty="0" smtClean="0"/>
              <a:t>P(s, s`, a): probability to get from state s to state s` with action a.</a:t>
            </a:r>
          </a:p>
          <a:p>
            <a:r>
              <a:rPr kumimoji="1" lang="en-US" altLang="zh-TW" baseline="0" dirty="0" smtClean="0"/>
              <a:t>R(s, s`, a): immediate reward after going from state s to state s` with action a.</a:t>
            </a:r>
          </a:p>
          <a:p>
            <a:r>
              <a:rPr lang="en-US" altLang="zh-TW" sz="1200" i="1" dirty="0" err="1" smtClean="0">
                <a:solidFill>
                  <a:srgbClr val="000000"/>
                </a:solidFill>
              </a:rPr>
              <a:t>γin</a:t>
            </a:r>
            <a:r>
              <a:rPr lang="en-US" altLang="zh-TW" sz="1200" i="1" dirty="0" smtClean="0">
                <a:solidFill>
                  <a:srgbClr val="000000"/>
                </a:solidFill>
              </a:rPr>
              <a:t> [</a:t>
            </a:r>
            <a:r>
              <a:rPr lang="en-US" altLang="zh-TW" sz="1200" i="1" baseline="0" dirty="0" smtClean="0">
                <a:solidFill>
                  <a:srgbClr val="000000"/>
                </a:solidFill>
              </a:rPr>
              <a:t>0, 1]: discount factor, demines if one focus on immediate rewards, the total reward or some trade-off</a:t>
            </a:r>
            <a:endParaRPr kumimoji="1"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2BD0AE-44EB-5D4B-88BE-587B98641060}" type="slidenum">
              <a:rPr kumimoji="1" lang="zh-TW" altLang="en-US" smtClean="0"/>
              <a:t>18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87791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1295400"/>
            <a:ext cx="8228013" cy="1927225"/>
          </a:xfrm>
        </p:spPr>
        <p:txBody>
          <a:bodyPr tIns="0" bIns="0" anchor="b" anchorCtr="0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按一下以編輯母片標題樣式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99" y="3307976"/>
            <a:ext cx="8228013" cy="1066800"/>
          </a:xfrm>
        </p:spPr>
        <p:txBody>
          <a:bodyPr tIns="0" bIns="0"/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按一下以編輯母片子標題樣式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25FD4-7562-B947-B03C-9D3D3BB63A54}" type="datetimeFigureOut">
              <a:rPr kumimoji="1" lang="zh-TW" altLang="en-US" smtClean="0"/>
              <a:t>12/17/16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0F4CC-B694-AA41-B711-A59074B74954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sp>
        <p:nvSpPr>
          <p:cNvPr id="8" name="TextBox 7"/>
          <p:cNvSpPr txBox="1"/>
          <p:nvPr/>
        </p:nvSpPr>
        <p:spPr>
          <a:xfrm>
            <a:off x="8292818" y="5804647"/>
            <a:ext cx="367088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sz="4400">
                <a:solidFill>
                  <a:schemeClr val="accent1"/>
                </a:solidFill>
                <a:latin typeface="Wingdings" pitchFamily="2" charset="2"/>
              </a:rPr>
              <a:t>S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25FD4-7562-B947-B03C-9D3D3BB63A54}" type="datetimeFigureOut">
              <a:rPr kumimoji="1" lang="zh-TW" altLang="en-US" smtClean="0"/>
              <a:t>12/17/16</a:t>
            </a:fld>
            <a:endParaRPr kumimoji="1"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0F4CC-B694-AA41-B711-A59074B7495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381001"/>
            <a:ext cx="3509683" cy="2209800"/>
          </a:xfrm>
        </p:spPr>
        <p:txBody>
          <a:bodyPr anchor="b"/>
          <a:lstStyle>
            <a:lvl1pPr algn="l">
              <a:defRPr sz="4400" b="0"/>
            </a:lvl1pPr>
          </a:lstStyle>
          <a:p>
            <a:r>
              <a:rPr lang="zh-CN" altLang="en-US" smtClean="0"/>
              <a:t>按一下以編輯母片標題樣式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0" y="273050"/>
            <a:ext cx="3657600" cy="585311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zh-CN" altLang="en-US" smtClean="0"/>
              <a:t>按一下以編輯母片文字樣式</a:t>
            </a:r>
          </a:p>
          <a:p>
            <a:pPr lvl="1"/>
            <a:r>
              <a:rPr lang="zh-CN" altLang="en-US" smtClean="0"/>
              <a:t>第二層</a:t>
            </a:r>
          </a:p>
          <a:p>
            <a:pPr lvl="2"/>
            <a:r>
              <a:rPr lang="zh-CN" altLang="en-US" smtClean="0"/>
              <a:t>第三層</a:t>
            </a:r>
          </a:p>
          <a:p>
            <a:pPr lvl="3"/>
            <a:r>
              <a:rPr lang="zh-CN" altLang="en-US" smtClean="0"/>
              <a:t>第四層</a:t>
            </a:r>
          </a:p>
          <a:p>
            <a:pPr lvl="4"/>
            <a:r>
              <a:rPr lang="zh-CN" altLang="en-US" smtClean="0"/>
              <a:t>第五層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2649071"/>
            <a:ext cx="3509683" cy="3388192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BF25FD4-7562-B947-B03C-9D3D3BB63A54}" type="datetimeFigureOut">
              <a:rPr kumimoji="1" lang="zh-TW" altLang="en-US" smtClean="0"/>
              <a:t>12/17/16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0F4CC-B694-AA41-B711-A59074B7495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圖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1425" y="381001"/>
            <a:ext cx="3635375" cy="2209800"/>
          </a:xfrm>
        </p:spPr>
        <p:txBody>
          <a:bodyPr anchor="b"/>
          <a:lstStyle>
            <a:lvl1pPr algn="l"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按一下以編輯母片標題樣式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51425" y="2649070"/>
            <a:ext cx="3635375" cy="3505667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BF25FD4-7562-B947-B03C-9D3D3BB63A54}" type="datetimeFigureOut">
              <a:rPr kumimoji="1" lang="zh-TW" altLang="en-US" smtClean="0"/>
              <a:t>12/17/16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0F4CC-B694-AA41-B711-A59074B74954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28600" y="1143000"/>
            <a:ext cx="4267200" cy="4267200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將圖片拖曳至版面配置區或按一下圖示以新增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張含標題圖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1425" y="381001"/>
            <a:ext cx="3635375" cy="2209800"/>
          </a:xfrm>
        </p:spPr>
        <p:txBody>
          <a:bodyPr anchor="b"/>
          <a:lstStyle>
            <a:lvl1pPr algn="l"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按一下以編輯母片標題樣式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51425" y="2649070"/>
            <a:ext cx="3635375" cy="3505667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BF25FD4-7562-B947-B03C-9D3D3BB63A54}" type="datetimeFigureOut">
              <a:rPr kumimoji="1" lang="zh-TW" altLang="en-US" smtClean="0"/>
              <a:t>12/17/16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0F4CC-B694-AA41-B711-A59074B74954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90600" y="2590800"/>
            <a:ext cx="3505200" cy="3505200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將圖片拖曳至版面配置區或按一下圖示以新增</a:t>
            </a:r>
            <a:endParaRPr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2479675" y="1260475"/>
            <a:ext cx="1254125" cy="1254125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將圖片拖曳至版面配置區或按一下圖示以新增</a:t>
            </a:r>
            <a:endParaRPr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269875" y="762000"/>
            <a:ext cx="2092325" cy="2092325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將圖片拖曳至版面配置區或按一下圖示以新增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按一下以編輯母片標題樣式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568388"/>
            <a:ext cx="8228013" cy="3468875"/>
          </a:xfrm>
        </p:spPr>
        <p:txBody>
          <a:bodyPr vert="eaVert"/>
          <a:lstStyle>
            <a:lvl5pPr>
              <a:defRPr/>
            </a:lvl5pPr>
            <a:lvl6pPr marL="1719072">
              <a:defRPr/>
            </a:lvl6pPr>
            <a:lvl7pPr marL="1719072">
              <a:defRPr/>
            </a:lvl7pPr>
            <a:lvl8pPr marL="1719072">
              <a:defRPr/>
            </a:lvl8pPr>
            <a:lvl9pPr marL="1719072">
              <a:defRPr/>
            </a:lvl9pPr>
          </a:lstStyle>
          <a:p>
            <a:pPr lvl="0"/>
            <a:r>
              <a:rPr lang="zh-CN" altLang="en-US" smtClean="0"/>
              <a:t>按一下以編輯母片文字樣式</a:t>
            </a:r>
          </a:p>
          <a:p>
            <a:pPr lvl="1"/>
            <a:r>
              <a:rPr lang="zh-CN" altLang="en-US" smtClean="0"/>
              <a:t>第二層</a:t>
            </a:r>
          </a:p>
          <a:p>
            <a:pPr lvl="2"/>
            <a:r>
              <a:rPr lang="zh-CN" altLang="en-US" smtClean="0"/>
              <a:t>第三層</a:t>
            </a:r>
          </a:p>
          <a:p>
            <a:pPr lvl="3"/>
            <a:r>
              <a:rPr lang="zh-CN" altLang="en-US" smtClean="0"/>
              <a:t>第四層</a:t>
            </a:r>
          </a:p>
          <a:p>
            <a:pPr lvl="4"/>
            <a:r>
              <a:rPr lang="zh-CN" altLang="en-US" smtClean="0"/>
              <a:t>第五層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25FD4-7562-B947-B03C-9D3D3BB63A54}" type="datetimeFigureOut">
              <a:rPr kumimoji="1" lang="zh-TW" altLang="en-US" smtClean="0"/>
              <a:t>12/17/16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0F4CC-B694-AA41-B711-A59074B7495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6600" y="274638"/>
            <a:ext cx="1524000" cy="5851525"/>
          </a:xfrm>
        </p:spPr>
        <p:txBody>
          <a:bodyPr vert="eaVert" anchor="t" anchorCtr="0"/>
          <a:lstStyle/>
          <a:p>
            <a:r>
              <a:rPr lang="zh-CN" altLang="en-US" smtClean="0"/>
              <a:t>按一下以編輯母片標題樣式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16859"/>
            <a:ext cx="6019800" cy="5615642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zh-CN" altLang="en-US" smtClean="0"/>
              <a:t>按一下以編輯母片文字樣式</a:t>
            </a:r>
          </a:p>
          <a:p>
            <a:pPr lvl="1"/>
            <a:r>
              <a:rPr lang="zh-CN" altLang="en-US" smtClean="0"/>
              <a:t>第二層</a:t>
            </a:r>
          </a:p>
          <a:p>
            <a:pPr lvl="2"/>
            <a:r>
              <a:rPr lang="zh-CN" altLang="en-US" smtClean="0"/>
              <a:t>第三層</a:t>
            </a:r>
          </a:p>
          <a:p>
            <a:pPr lvl="3"/>
            <a:r>
              <a:rPr lang="zh-CN" altLang="en-US" smtClean="0"/>
              <a:t>第四層</a:t>
            </a:r>
          </a:p>
          <a:p>
            <a:pPr lvl="4"/>
            <a:r>
              <a:rPr lang="zh-CN" altLang="en-US" smtClean="0"/>
              <a:t>第五層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25FD4-7562-B947-B03C-9D3D3BB63A54}" type="datetimeFigureOut">
              <a:rPr kumimoji="1" lang="zh-TW" altLang="en-US" smtClean="0"/>
              <a:t>12/17/16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0F4CC-B694-AA41-B711-A59074B7495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關閉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25FD4-7562-B947-B03C-9D3D3BB63A54}" type="datetimeFigureOut">
              <a:rPr kumimoji="1" lang="zh-TW" altLang="en-US" smtClean="0"/>
              <a:t>12/17/16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0F4CC-B694-AA41-B711-A59074B7495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按一下以編輯母片標題樣式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zh-CN" altLang="en-US" smtClean="0"/>
              <a:t>按一下以編輯母片文字樣式</a:t>
            </a:r>
          </a:p>
          <a:p>
            <a:pPr lvl="1"/>
            <a:r>
              <a:rPr lang="zh-CN" altLang="en-US" smtClean="0"/>
              <a:t>第二層</a:t>
            </a:r>
          </a:p>
          <a:p>
            <a:pPr lvl="2"/>
            <a:r>
              <a:rPr lang="zh-CN" altLang="en-US" smtClean="0"/>
              <a:t>第三層</a:t>
            </a:r>
          </a:p>
          <a:p>
            <a:pPr lvl="3"/>
            <a:r>
              <a:rPr lang="zh-CN" altLang="en-US" smtClean="0"/>
              <a:t>第四層</a:t>
            </a:r>
          </a:p>
          <a:p>
            <a:pPr lvl="4"/>
            <a:r>
              <a:rPr lang="zh-CN" altLang="en-US" smtClean="0"/>
              <a:t>第五層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25FD4-7562-B947-B03C-9D3D3BB63A54}" type="datetimeFigureOut">
              <a:rPr kumimoji="1" lang="zh-TW" altLang="en-US" smtClean="0"/>
              <a:t>12/17/16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0F4CC-B694-AA41-B711-A59074B7495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36694"/>
            <a:ext cx="6400800" cy="1362075"/>
          </a:xfrm>
        </p:spPr>
        <p:txBody>
          <a:bodyPr anchor="b" anchorCtr="0"/>
          <a:lstStyle>
            <a:lvl1pPr algn="r">
              <a:defRPr sz="4600" b="0" cap="none" baseline="0"/>
            </a:lvl1pPr>
          </a:lstStyle>
          <a:p>
            <a:r>
              <a:rPr lang="zh-CN" altLang="en-US" smtClean="0"/>
              <a:t>按一下以編輯母片標題樣式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399" y="3609695"/>
            <a:ext cx="5181601" cy="1500187"/>
          </a:xfrm>
        </p:spPr>
        <p:txBody>
          <a:bodyPr anchor="t" anchorCtr="0"/>
          <a:lstStyle>
            <a:lvl1pPr marL="0" indent="0" algn="r">
              <a:spcBef>
                <a:spcPts val="300"/>
              </a:spcBef>
              <a:buNone/>
              <a:defRPr sz="1800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BF25FD4-7562-B947-B03C-9D3D3BB63A54}" type="datetimeFigureOut">
              <a:rPr kumimoji="1" lang="zh-TW" altLang="en-US" smtClean="0"/>
              <a:t>12/17/16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238999" y="6356350"/>
            <a:ext cx="1446213" cy="365125"/>
          </a:xfrm>
        </p:spPr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2F0F4CC-B694-AA41-B711-A59074B74954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sp>
        <p:nvSpPr>
          <p:cNvPr id="8" name="TextBox 7"/>
          <p:cNvSpPr txBox="1"/>
          <p:nvPr/>
        </p:nvSpPr>
        <p:spPr>
          <a:xfrm>
            <a:off x="8292818" y="5804647"/>
            <a:ext cx="367088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sz="4400">
                <a:solidFill>
                  <a:schemeClr val="accent1"/>
                </a:solidFill>
                <a:latin typeface="Wingdings" pitchFamily="2" charset="2"/>
              </a:rPr>
              <a:t>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按一下以編輯母片標題樣式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0664" y="2784475"/>
            <a:ext cx="3767328" cy="32527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zh-CN" altLang="en-US" smtClean="0"/>
              <a:t>按一下以編輯母片文字樣式</a:t>
            </a:r>
          </a:p>
          <a:p>
            <a:pPr lvl="1"/>
            <a:r>
              <a:rPr lang="zh-CN" altLang="en-US" smtClean="0"/>
              <a:t>第二層</a:t>
            </a:r>
          </a:p>
          <a:p>
            <a:pPr lvl="2"/>
            <a:r>
              <a:rPr lang="zh-CN" altLang="en-US" smtClean="0"/>
              <a:t>第三層</a:t>
            </a:r>
          </a:p>
          <a:p>
            <a:pPr lvl="3"/>
            <a:r>
              <a:rPr lang="zh-CN" altLang="en-US" smtClean="0"/>
              <a:t>第四層</a:t>
            </a:r>
          </a:p>
          <a:p>
            <a:pPr lvl="4"/>
            <a:r>
              <a:rPr lang="zh-CN" altLang="en-US" smtClean="0"/>
              <a:t>第五層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4753" y="2784475"/>
            <a:ext cx="3767328" cy="32527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tabLst/>
              <a:defRPr sz="1600"/>
            </a:lvl6pPr>
            <a:lvl7pPr marL="2173288" indent="-227013">
              <a:tabLst/>
              <a:defRPr sz="1600"/>
            </a:lvl7pPr>
            <a:lvl8pPr marL="2398713" indent="-227013">
              <a:tabLst/>
              <a:defRPr sz="1600"/>
            </a:lvl8pPr>
            <a:lvl9pPr marL="2625725" indent="-227013">
              <a:tabLst/>
              <a:defRPr sz="1600"/>
            </a:lvl9pPr>
          </a:lstStyle>
          <a:p>
            <a:pPr lvl="0"/>
            <a:r>
              <a:rPr lang="zh-CN" altLang="en-US" smtClean="0"/>
              <a:t>按一下以編輯母片文字樣式</a:t>
            </a:r>
          </a:p>
          <a:p>
            <a:pPr lvl="1"/>
            <a:r>
              <a:rPr lang="zh-CN" altLang="en-US" smtClean="0"/>
              <a:t>第二層</a:t>
            </a:r>
          </a:p>
          <a:p>
            <a:pPr lvl="2"/>
            <a:r>
              <a:rPr lang="zh-CN" altLang="en-US" smtClean="0"/>
              <a:t>第三層</a:t>
            </a:r>
          </a:p>
          <a:p>
            <a:pPr lvl="3"/>
            <a:r>
              <a:rPr lang="zh-CN" altLang="en-US" smtClean="0"/>
              <a:t>第四層</a:t>
            </a:r>
          </a:p>
          <a:p>
            <a:pPr lvl="4"/>
            <a:r>
              <a:rPr lang="zh-CN" altLang="en-US" smtClean="0"/>
              <a:t>第五層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25FD4-7562-B947-B03C-9D3D3BB63A54}" type="datetimeFigureOut">
              <a:rPr kumimoji="1" lang="zh-TW" altLang="en-US" smtClean="0"/>
              <a:t>12/17/16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0F4CC-B694-AA41-B711-A59074B7495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按一下以編輯母片標題樣式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2232211"/>
            <a:ext cx="3767328" cy="762000"/>
          </a:xfrm>
        </p:spPr>
        <p:txBody>
          <a:bodyPr anchor="b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" y="3160059"/>
            <a:ext cx="3767328" cy="2891491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zh-CN" altLang="en-US" smtClean="0"/>
              <a:t>按一下以編輯母片文字樣式</a:t>
            </a:r>
          </a:p>
          <a:p>
            <a:pPr lvl="1"/>
            <a:r>
              <a:rPr lang="zh-CN" altLang="en-US" smtClean="0"/>
              <a:t>第二層</a:t>
            </a:r>
          </a:p>
          <a:p>
            <a:pPr lvl="2"/>
            <a:r>
              <a:rPr lang="zh-CN" altLang="en-US" smtClean="0"/>
              <a:t>第三層</a:t>
            </a:r>
          </a:p>
          <a:p>
            <a:pPr lvl="3"/>
            <a:r>
              <a:rPr lang="zh-CN" altLang="en-US" smtClean="0"/>
              <a:t>第四層</a:t>
            </a:r>
          </a:p>
          <a:p>
            <a:pPr lvl="4"/>
            <a:r>
              <a:rPr lang="zh-CN" altLang="en-US" smtClean="0"/>
              <a:t>第五層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1578" y="2232211"/>
            <a:ext cx="3767328" cy="762000"/>
          </a:xfrm>
        </p:spPr>
        <p:txBody>
          <a:bodyPr anchor="b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1578" y="3160059"/>
            <a:ext cx="3767328" cy="2891491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zh-CN" altLang="en-US" smtClean="0"/>
              <a:t>按一下以編輯母片文字樣式</a:t>
            </a:r>
          </a:p>
          <a:p>
            <a:pPr lvl="1"/>
            <a:r>
              <a:rPr lang="zh-CN" altLang="en-US" smtClean="0"/>
              <a:t>第二層</a:t>
            </a:r>
          </a:p>
          <a:p>
            <a:pPr lvl="2"/>
            <a:r>
              <a:rPr lang="zh-CN" altLang="en-US" smtClean="0"/>
              <a:t>第三層</a:t>
            </a:r>
          </a:p>
          <a:p>
            <a:pPr lvl="3"/>
            <a:r>
              <a:rPr lang="zh-CN" altLang="en-US" smtClean="0"/>
              <a:t>第四層</a:t>
            </a:r>
          </a:p>
          <a:p>
            <a:pPr lvl="4"/>
            <a:r>
              <a:rPr lang="zh-CN" altLang="en-US" smtClean="0"/>
              <a:t>第五層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25FD4-7562-B947-B03C-9D3D3BB63A54}" type="datetimeFigureOut">
              <a:rPr kumimoji="1" lang="zh-TW" altLang="en-US" smtClean="0"/>
              <a:t>12/17/16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0F4CC-B694-AA41-B711-A59074B7495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兩項物件，上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按一下以編輯母片標題樣式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2784475"/>
            <a:ext cx="7656512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按一下以編輯母片文字樣式</a:t>
            </a:r>
          </a:p>
          <a:p>
            <a:pPr lvl="1"/>
            <a:r>
              <a:rPr lang="zh-CN" altLang="en-US" smtClean="0"/>
              <a:t>第二層</a:t>
            </a:r>
          </a:p>
          <a:p>
            <a:pPr lvl="2"/>
            <a:r>
              <a:rPr lang="zh-CN" altLang="en-US" smtClean="0"/>
              <a:t>第三層</a:t>
            </a:r>
          </a:p>
          <a:p>
            <a:pPr lvl="3"/>
            <a:r>
              <a:rPr lang="zh-CN" altLang="en-US" smtClean="0"/>
              <a:t>第四層</a:t>
            </a:r>
          </a:p>
          <a:p>
            <a:pPr lvl="4"/>
            <a:r>
              <a:rPr lang="zh-CN" altLang="en-US" smtClean="0"/>
              <a:t>第五層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25FD4-7562-B947-B03C-9D3D3BB63A54}" type="datetimeFigureOut">
              <a:rPr kumimoji="1" lang="zh-TW" altLang="en-US" smtClean="0"/>
              <a:t>12/17/16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0F4CC-B694-AA41-B711-A59074B74954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762000" y="4497070"/>
            <a:ext cx="7656512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按一下以編輯母片文字樣式</a:t>
            </a:r>
          </a:p>
          <a:p>
            <a:pPr lvl="1"/>
            <a:r>
              <a:rPr lang="zh-CN" altLang="en-US" smtClean="0"/>
              <a:t>第二層</a:t>
            </a:r>
          </a:p>
          <a:p>
            <a:pPr lvl="2"/>
            <a:r>
              <a:rPr lang="zh-CN" altLang="en-US" smtClean="0"/>
              <a:t>第三層</a:t>
            </a:r>
          </a:p>
          <a:p>
            <a:pPr lvl="3"/>
            <a:r>
              <a:rPr lang="zh-CN" altLang="en-US" smtClean="0"/>
              <a:t>第四層</a:t>
            </a:r>
          </a:p>
          <a:p>
            <a:pPr lvl="4"/>
            <a:r>
              <a:rPr lang="zh-CN" altLang="en-US" smtClean="0"/>
              <a:t>第五層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按一下以編輯母片標題樣式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36008" y="2784475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zh-CN" altLang="en-US" smtClean="0"/>
              <a:t>按一下以編輯母片文字樣式</a:t>
            </a:r>
          </a:p>
          <a:p>
            <a:pPr lvl="1"/>
            <a:r>
              <a:rPr lang="zh-CN" altLang="en-US" smtClean="0"/>
              <a:t>第二層</a:t>
            </a:r>
          </a:p>
          <a:p>
            <a:pPr lvl="2"/>
            <a:r>
              <a:rPr lang="zh-CN" altLang="en-US" smtClean="0"/>
              <a:t>第三層</a:t>
            </a:r>
          </a:p>
          <a:p>
            <a:pPr lvl="3"/>
            <a:r>
              <a:rPr lang="zh-CN" altLang="en-US" smtClean="0"/>
              <a:t>第四層</a:t>
            </a:r>
          </a:p>
          <a:p>
            <a:pPr lvl="4"/>
            <a:r>
              <a:rPr lang="zh-CN" altLang="en-US" smtClean="0"/>
              <a:t>第五層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25FD4-7562-B947-B03C-9D3D3BB63A54}" type="datetimeFigureOut">
              <a:rPr kumimoji="1" lang="zh-TW" altLang="en-US" smtClean="0"/>
              <a:t>12/17/16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0F4CC-B694-AA41-B711-A59074B74954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636008" y="4497070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zh-CN" altLang="en-US" smtClean="0"/>
              <a:t>按一下以編輯母片文字樣式</a:t>
            </a:r>
          </a:p>
          <a:p>
            <a:pPr lvl="1"/>
            <a:r>
              <a:rPr lang="zh-CN" altLang="en-US" smtClean="0"/>
              <a:t>第二層</a:t>
            </a:r>
          </a:p>
          <a:p>
            <a:pPr lvl="2"/>
            <a:r>
              <a:rPr lang="zh-CN" altLang="en-US" smtClean="0"/>
              <a:t>第三層</a:t>
            </a:r>
          </a:p>
          <a:p>
            <a:pPr lvl="3"/>
            <a:r>
              <a:rPr lang="zh-CN" altLang="en-US" smtClean="0"/>
              <a:t>第四層</a:t>
            </a:r>
          </a:p>
          <a:p>
            <a:pPr lvl="4"/>
            <a:r>
              <a:rPr lang="zh-CN" altLang="en-US" smtClean="0"/>
              <a:t>第五層</a:t>
            </a:r>
            <a:endParaRPr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4"/>
          </p:nvPr>
        </p:nvSpPr>
        <p:spPr>
          <a:xfrm>
            <a:off x="740664" y="2784475"/>
            <a:ext cx="3767328" cy="32527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zh-CN" altLang="en-US" smtClean="0"/>
              <a:t>按一下以編輯母片文字樣式</a:t>
            </a:r>
          </a:p>
          <a:p>
            <a:pPr lvl="1"/>
            <a:r>
              <a:rPr lang="zh-CN" altLang="en-US" smtClean="0"/>
              <a:t>第二層</a:t>
            </a:r>
          </a:p>
          <a:p>
            <a:pPr lvl="2"/>
            <a:r>
              <a:rPr lang="zh-CN" altLang="en-US" smtClean="0"/>
              <a:t>第三層</a:t>
            </a:r>
          </a:p>
          <a:p>
            <a:pPr lvl="3"/>
            <a:r>
              <a:rPr lang="zh-CN" altLang="en-US" smtClean="0"/>
              <a:t>第四層</a:t>
            </a:r>
          </a:p>
          <a:p>
            <a:pPr lvl="4"/>
            <a:r>
              <a:rPr lang="zh-CN" altLang="en-US" smtClean="0"/>
              <a:t>第五層</a:t>
            </a:r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按一下以編輯母片標題樣式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36008" y="2784475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zh-CN" altLang="en-US" smtClean="0"/>
              <a:t>按一下以編輯母片文字樣式</a:t>
            </a:r>
          </a:p>
          <a:p>
            <a:pPr lvl="1"/>
            <a:r>
              <a:rPr lang="zh-CN" altLang="en-US" smtClean="0"/>
              <a:t>第二層</a:t>
            </a:r>
          </a:p>
          <a:p>
            <a:pPr lvl="2"/>
            <a:r>
              <a:rPr lang="zh-CN" altLang="en-US" smtClean="0"/>
              <a:t>第三層</a:t>
            </a:r>
          </a:p>
          <a:p>
            <a:pPr lvl="3"/>
            <a:r>
              <a:rPr lang="zh-CN" altLang="en-US" smtClean="0"/>
              <a:t>第四層</a:t>
            </a:r>
          </a:p>
          <a:p>
            <a:pPr lvl="4"/>
            <a:r>
              <a:rPr lang="zh-CN" altLang="en-US" smtClean="0"/>
              <a:t>第五層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25FD4-7562-B947-B03C-9D3D3BB63A54}" type="datetimeFigureOut">
              <a:rPr kumimoji="1" lang="zh-TW" altLang="en-US" smtClean="0"/>
              <a:t>12/17/16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0F4CC-B694-AA41-B711-A59074B74954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636008" y="4497070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173288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398713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62572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mtClean="0"/>
              <a:t>按一下以編輯母片文字樣式</a:t>
            </a:r>
          </a:p>
          <a:p>
            <a:pPr lvl="1"/>
            <a:r>
              <a:rPr lang="zh-CN" altLang="en-US" smtClean="0"/>
              <a:t>第二層</a:t>
            </a:r>
          </a:p>
          <a:p>
            <a:pPr lvl="2"/>
            <a:r>
              <a:rPr lang="zh-CN" altLang="en-US" smtClean="0"/>
              <a:t>第三層</a:t>
            </a:r>
          </a:p>
          <a:p>
            <a:pPr lvl="3"/>
            <a:r>
              <a:rPr lang="zh-CN" altLang="en-US" smtClean="0"/>
              <a:t>第四層</a:t>
            </a:r>
          </a:p>
          <a:p>
            <a:pPr lvl="4"/>
            <a:r>
              <a:rPr lang="zh-CN" altLang="en-US" smtClean="0"/>
              <a:t>第五層</a:t>
            </a:r>
            <a:endParaRPr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4"/>
          </p:nvPr>
        </p:nvSpPr>
        <p:spPr>
          <a:xfrm>
            <a:off x="739775" y="2784475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zh-CN" altLang="en-US" smtClean="0"/>
              <a:t>按一下以編輯母片文字樣式</a:t>
            </a:r>
          </a:p>
          <a:p>
            <a:pPr lvl="1"/>
            <a:r>
              <a:rPr lang="zh-CN" altLang="en-US" smtClean="0"/>
              <a:t>第二層</a:t>
            </a:r>
          </a:p>
          <a:p>
            <a:pPr lvl="2"/>
            <a:r>
              <a:rPr lang="zh-CN" altLang="en-US" smtClean="0"/>
              <a:t>第三層</a:t>
            </a:r>
          </a:p>
          <a:p>
            <a:pPr lvl="3"/>
            <a:r>
              <a:rPr lang="zh-CN" altLang="en-US" smtClean="0"/>
              <a:t>第四層</a:t>
            </a:r>
          </a:p>
          <a:p>
            <a:pPr lvl="4"/>
            <a:r>
              <a:rPr lang="zh-CN" altLang="en-US" smtClean="0"/>
              <a:t>第五層</a:t>
            </a:r>
            <a:endParaRPr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739775" y="4497070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173288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398713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62572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mtClean="0"/>
              <a:t>按一下以編輯母片文字樣式</a:t>
            </a:r>
          </a:p>
          <a:p>
            <a:pPr lvl="1"/>
            <a:r>
              <a:rPr lang="zh-CN" altLang="en-US" smtClean="0"/>
              <a:t>第二層</a:t>
            </a:r>
          </a:p>
          <a:p>
            <a:pPr lvl="2"/>
            <a:r>
              <a:rPr lang="zh-CN" altLang="en-US" smtClean="0"/>
              <a:t>第三層</a:t>
            </a:r>
          </a:p>
          <a:p>
            <a:pPr lvl="3"/>
            <a:r>
              <a:rPr lang="zh-CN" altLang="en-US" smtClean="0"/>
              <a:t>第四層</a:t>
            </a:r>
          </a:p>
          <a:p>
            <a:pPr lvl="4"/>
            <a:r>
              <a:rPr lang="zh-CN" altLang="en-US" smtClean="0"/>
              <a:t>第五層</a:t>
            </a:r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按一下以編輯母片標題樣式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25FD4-7562-B947-B03C-9D3D3BB63A54}" type="datetimeFigureOut">
              <a:rPr kumimoji="1" lang="zh-TW" altLang="en-US" smtClean="0"/>
              <a:t>12/17/16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0F4CC-B694-AA41-B711-A59074B7495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5141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smtClean="0"/>
              <a:t>按一下以編輯母片標題樣式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9775" y="2770094"/>
            <a:ext cx="7662864" cy="32671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按一下以編輯母片文字樣式</a:t>
            </a:r>
          </a:p>
          <a:p>
            <a:pPr lvl="1"/>
            <a:r>
              <a:rPr lang="zh-CN" altLang="en-US" smtClean="0"/>
              <a:t>第二層</a:t>
            </a:r>
          </a:p>
          <a:p>
            <a:pPr lvl="2"/>
            <a:r>
              <a:rPr lang="zh-CN" altLang="en-US" smtClean="0"/>
              <a:t>第三層</a:t>
            </a:r>
          </a:p>
          <a:p>
            <a:pPr lvl="3"/>
            <a:r>
              <a:rPr lang="zh-CN" altLang="en-US" smtClean="0"/>
              <a:t>第四層</a:t>
            </a:r>
          </a:p>
          <a:p>
            <a:pPr lvl="4"/>
            <a:r>
              <a:rPr lang="zh-CN" altLang="en-US" smtClean="0"/>
              <a:t>第五層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BF25FD4-7562-B947-B03C-9D3D3BB63A54}" type="datetimeFigureOut">
              <a:rPr kumimoji="1" lang="zh-TW" altLang="en-US" smtClean="0"/>
              <a:t>12/17/16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89613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05300" y="6356350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2F0F4CC-B694-AA41-B711-A59074B7495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accent1"/>
        </a:buClr>
        <a:buSzPct val="90000"/>
        <a:buFont typeface="Wingdings" pitchFamily="2" charset="2"/>
        <a:buChar char="S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S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Clr>
          <a:schemeClr val="accent1"/>
        </a:buClr>
        <a:buSzPct val="90000"/>
        <a:buFont typeface="Wingdings" pitchFamily="2" charset="2"/>
        <a:buChar char="S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S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Clr>
          <a:schemeClr val="accent1"/>
        </a:buClr>
        <a:buSzPct val="90000"/>
        <a:buFont typeface="Wingdings" pitchFamily="2" charset="2"/>
        <a:buChar char="S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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" pitchFamily="2" charset="2"/>
        <a:buChar char="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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" pitchFamily="2" charset="2"/>
        <a:buChar char="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57199" y="1177892"/>
            <a:ext cx="8228013" cy="1142909"/>
          </a:xfrm>
        </p:spPr>
        <p:txBody>
          <a:bodyPr/>
          <a:lstStyle/>
          <a:p>
            <a:r>
              <a:rPr kumimoji="1" lang="en-US" altLang="zh-TW" sz="5000" dirty="0" smtClean="0"/>
              <a:t>Reinforcement Learning Car</a:t>
            </a:r>
            <a:endParaRPr kumimoji="1" lang="zh-TW" altLang="en-US" sz="5000" dirty="0"/>
          </a:p>
        </p:txBody>
      </p:sp>
      <p:sp>
        <p:nvSpPr>
          <p:cNvPr id="3" name="子標題 2"/>
          <p:cNvSpPr>
            <a:spLocks noGrp="1"/>
          </p:cNvSpPr>
          <p:nvPr>
            <p:ph type="subTitle" idx="1"/>
          </p:nvPr>
        </p:nvSpPr>
        <p:spPr>
          <a:xfrm>
            <a:off x="5810626" y="4187214"/>
            <a:ext cx="3025046" cy="910850"/>
          </a:xfrm>
        </p:spPr>
        <p:txBody>
          <a:bodyPr/>
          <a:lstStyle/>
          <a:p>
            <a:pPr algn="l"/>
            <a:r>
              <a:rPr kumimoji="1" lang="en-US" altLang="zh-TW" i="1" dirty="0" smtClean="0"/>
              <a:t>Presenter: </a:t>
            </a:r>
          </a:p>
          <a:p>
            <a:pPr algn="l"/>
            <a:r>
              <a:rPr kumimoji="1" lang="en-US" altLang="zh-TW" i="1" dirty="0"/>
              <a:t>	</a:t>
            </a:r>
            <a:r>
              <a:rPr kumimoji="1" lang="en-US" altLang="zh-TW" i="1" dirty="0" err="1" smtClean="0"/>
              <a:t>Boyang</a:t>
            </a:r>
            <a:r>
              <a:rPr kumimoji="1" lang="en-US" altLang="zh-TW" i="1" dirty="0" smtClean="0"/>
              <a:t> ‘David’ Dai</a:t>
            </a:r>
            <a:endParaRPr kumimoji="1" lang="zh-TW" altLang="en-US" i="1" dirty="0"/>
          </a:p>
        </p:txBody>
      </p:sp>
    </p:spTree>
    <p:extLst>
      <p:ext uri="{BB962C8B-B14F-4D97-AF65-F5344CB8AC3E}">
        <p14:creationId xmlns:p14="http://schemas.microsoft.com/office/powerpoint/2010/main" val="1902625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386561" y="625755"/>
            <a:ext cx="216819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000" b="1" dirty="0" smtClean="0">
                <a:solidFill>
                  <a:schemeClr val="bg1"/>
                </a:solidFill>
              </a:rPr>
              <a:t>Q-Learning</a:t>
            </a:r>
            <a:endParaRPr kumimoji="1" lang="zh-TW" altLang="en-US" sz="3000" b="1" dirty="0">
              <a:solidFill>
                <a:schemeClr val="bg1"/>
              </a:solidFill>
            </a:endParaRPr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401976" y="2318973"/>
            <a:ext cx="7899873" cy="4052903"/>
          </a:xfrm>
        </p:spPr>
        <p:txBody>
          <a:bodyPr>
            <a:normAutofit/>
          </a:bodyPr>
          <a:lstStyle/>
          <a:p>
            <a:pPr marL="0" indent="0">
              <a:buSzPct val="90000"/>
              <a:buNone/>
            </a:pPr>
            <a:r>
              <a:rPr lang="en-US" altLang="zh-TW" sz="1900" b="1" dirty="0" smtClean="0">
                <a:solidFill>
                  <a:srgbClr val="000000"/>
                </a:solidFill>
              </a:rPr>
              <a:t>Table-Based:</a:t>
            </a:r>
          </a:p>
          <a:p>
            <a:pPr>
              <a:buSzPct val="70000"/>
              <a:buFont typeface="Wingdings" charset="2"/>
              <a:buChar char="n"/>
            </a:pPr>
            <a:r>
              <a:rPr kumimoji="1" lang="en-US" altLang="zh-TW" sz="1600" i="1" dirty="0" smtClean="0">
                <a:solidFill>
                  <a:srgbClr val="000000"/>
                </a:solidFill>
              </a:rPr>
              <a:t>Q(S’, a)</a:t>
            </a:r>
            <a:r>
              <a:rPr kumimoji="1" lang="en-US" altLang="zh-TW" sz="1600" dirty="0" smtClean="0">
                <a:solidFill>
                  <a:srgbClr val="000000"/>
                </a:solidFill>
              </a:rPr>
              <a:t>, where </a:t>
            </a:r>
            <a:r>
              <a:rPr kumimoji="1" lang="en-US" altLang="zh-TW" sz="1600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TW" sz="1600" dirty="0" smtClean="0">
                <a:solidFill>
                  <a:srgbClr val="000000"/>
                </a:solidFill>
              </a:rPr>
              <a:t> is an action and </a:t>
            </a:r>
            <a:r>
              <a:rPr kumimoji="1" lang="en-US" altLang="zh-TW" sz="1600" i="1" dirty="0" smtClean="0">
                <a:solidFill>
                  <a:srgbClr val="000000"/>
                </a:solidFill>
              </a:rPr>
              <a:t>s </a:t>
            </a:r>
            <a:r>
              <a:rPr kumimoji="1" lang="en-US" altLang="zh-TW" sz="1600" dirty="0" smtClean="0">
                <a:solidFill>
                  <a:srgbClr val="000000"/>
                </a:solidFill>
              </a:rPr>
              <a:t>is a state, is the expected value (cumulative discounted reward) of doing </a:t>
            </a:r>
            <a:r>
              <a:rPr kumimoji="1" lang="en-US" altLang="zh-TW" sz="1600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TW" sz="1600" dirty="0" smtClean="0">
                <a:solidFill>
                  <a:srgbClr val="000000"/>
                </a:solidFill>
              </a:rPr>
              <a:t> in state </a:t>
            </a:r>
            <a:r>
              <a:rPr kumimoji="1" lang="en-US" altLang="zh-TW" sz="1600" i="1" dirty="0" smtClean="0">
                <a:solidFill>
                  <a:srgbClr val="000000"/>
                </a:solidFill>
              </a:rPr>
              <a:t>s</a:t>
            </a:r>
            <a:r>
              <a:rPr kumimoji="1" lang="en-US" altLang="zh-TW" sz="1600" dirty="0" smtClean="0">
                <a:solidFill>
                  <a:srgbClr val="000000"/>
                </a:solidFill>
              </a:rPr>
              <a:t> and then following the optimal policy</a:t>
            </a:r>
          </a:p>
          <a:p>
            <a:pPr>
              <a:buSzPct val="70000"/>
              <a:buFont typeface="Wingdings" charset="2"/>
              <a:buChar char="n"/>
            </a:pPr>
            <a:r>
              <a:rPr kumimoji="1" lang="en-US" altLang="zh-TW" sz="1400" dirty="0" smtClean="0">
                <a:solidFill>
                  <a:srgbClr val="000000"/>
                </a:solidFill>
              </a:rPr>
              <a:t>Table-Based Q-Learning uses temporal differences to estimate the value of </a:t>
            </a:r>
            <a:r>
              <a:rPr kumimoji="1" lang="en-US" altLang="zh-TW" sz="1400" i="1" dirty="0">
                <a:solidFill>
                  <a:srgbClr val="000000"/>
                </a:solidFill>
              </a:rPr>
              <a:t>Q(S’, a</a:t>
            </a:r>
            <a:r>
              <a:rPr kumimoji="1" lang="en-US" altLang="zh-TW" sz="1400" i="1" dirty="0" smtClean="0">
                <a:solidFill>
                  <a:srgbClr val="000000"/>
                </a:solidFill>
              </a:rPr>
              <a:t>)</a:t>
            </a:r>
            <a:r>
              <a:rPr kumimoji="1" lang="en-US" altLang="zh-TW" sz="1400" dirty="0" smtClean="0">
                <a:solidFill>
                  <a:srgbClr val="000000"/>
                </a:solidFill>
              </a:rPr>
              <a:t>. The agent maintains a table of </a:t>
            </a:r>
            <a:r>
              <a:rPr kumimoji="1" lang="en-US" altLang="zh-TW" sz="1400" i="1" dirty="0" smtClean="0">
                <a:solidFill>
                  <a:srgbClr val="000000"/>
                </a:solidFill>
              </a:rPr>
              <a:t>Q[S, A]</a:t>
            </a:r>
            <a:r>
              <a:rPr kumimoji="1" lang="en-US" altLang="zh-TW" sz="1400" dirty="0" smtClean="0">
                <a:solidFill>
                  <a:srgbClr val="000000"/>
                </a:solidFill>
              </a:rPr>
              <a:t>, where S is the set of states and A is the set of actions. </a:t>
            </a:r>
            <a:r>
              <a:rPr kumimoji="1" lang="en-US" altLang="zh-TW" sz="1400" i="1" dirty="0" smtClean="0">
                <a:solidFill>
                  <a:srgbClr val="000000"/>
                </a:solidFill>
              </a:rPr>
              <a:t>Q[s, a] </a:t>
            </a:r>
            <a:r>
              <a:rPr kumimoji="1" lang="en-US" altLang="zh-TW" sz="1400" dirty="0" smtClean="0">
                <a:solidFill>
                  <a:srgbClr val="000000"/>
                </a:solidFill>
              </a:rPr>
              <a:t>represents its current estimate of </a:t>
            </a:r>
            <a:r>
              <a:rPr kumimoji="1" lang="en-US" altLang="zh-TW" sz="1400" i="1" dirty="0" smtClean="0">
                <a:solidFill>
                  <a:srgbClr val="000000"/>
                </a:solidFill>
              </a:rPr>
              <a:t>Q(S’, a).</a:t>
            </a:r>
          </a:p>
          <a:p>
            <a:pPr>
              <a:buSzPct val="70000"/>
              <a:buFont typeface="Wingdings" charset="2"/>
              <a:buChar char="n"/>
            </a:pPr>
            <a:r>
              <a:rPr kumimoji="1" lang="en-US" altLang="zh-TW" sz="1400" dirty="0" smtClean="0">
                <a:solidFill>
                  <a:srgbClr val="000000"/>
                </a:solidFill>
              </a:rPr>
              <a:t>The agent can use the temporal difference equation to update its estimate for </a:t>
            </a:r>
            <a:r>
              <a:rPr kumimoji="1" lang="en-US" altLang="zh-TW" sz="1400" i="1" dirty="0" smtClean="0">
                <a:solidFill>
                  <a:srgbClr val="000000"/>
                </a:solidFill>
              </a:rPr>
              <a:t>Q(S, A)</a:t>
            </a:r>
            <a:r>
              <a:rPr kumimoji="1" lang="en-US" altLang="zh-TW" sz="1400" dirty="0" smtClean="0">
                <a:solidFill>
                  <a:srgbClr val="000000"/>
                </a:solidFill>
              </a:rPr>
              <a:t>:</a:t>
            </a:r>
          </a:p>
          <a:p>
            <a:pPr marL="0" indent="0" algn="ctr">
              <a:buSzPct val="70000"/>
              <a:buNone/>
            </a:pPr>
            <a:r>
              <a:rPr kumimoji="1" lang="en-US" altLang="zh-TW" sz="1400" i="1" dirty="0">
                <a:solidFill>
                  <a:srgbClr val="000000"/>
                </a:solidFill>
                <a:cs typeface="Calisto MT"/>
              </a:rPr>
              <a:t>Q(S, A)    </a:t>
            </a:r>
            <a:r>
              <a:rPr kumimoji="1" lang="en-US" altLang="zh-TW" sz="1050" i="1" dirty="0">
                <a:solidFill>
                  <a:srgbClr val="000000"/>
                </a:solidFill>
                <a:ea typeface="Wingdings"/>
                <a:cs typeface="Calisto MT"/>
                <a:sym typeface="Wingdings"/>
              </a:rPr>
              <a:t>    </a:t>
            </a:r>
            <a:r>
              <a:rPr kumimoji="1" lang="en-US" altLang="zh-TW" sz="1400" i="1" dirty="0">
                <a:solidFill>
                  <a:srgbClr val="000000"/>
                </a:solidFill>
                <a:ea typeface="Wingdings"/>
                <a:cs typeface="Calisto MT"/>
                <a:sym typeface="Wingdings"/>
              </a:rPr>
              <a:t>(1 – </a:t>
            </a:r>
            <a:r>
              <a:rPr kumimoji="1" lang="en-US" altLang="zh-TW" sz="1400" i="1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α) * Q(S, A) + α * [R + </a:t>
            </a:r>
            <a:r>
              <a:rPr kumimoji="1" lang="en-US" altLang="zh-TW" sz="1400" i="1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γ</a:t>
            </a:r>
            <a:r>
              <a:rPr kumimoji="1" lang="en-US" altLang="zh-TW" sz="1400" i="1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 * </a:t>
            </a:r>
            <a:r>
              <a:rPr kumimoji="1" lang="en-US" altLang="zh-TW" sz="1400" i="1" dirty="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max</a:t>
            </a:r>
            <a:r>
              <a:rPr kumimoji="1" lang="en-US" altLang="zh-TW" sz="1400" i="1" baseline="-25000" dirty="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α’</a:t>
            </a:r>
            <a:r>
              <a:rPr kumimoji="1" lang="en-US" altLang="zh-TW" sz="1400" i="1" dirty="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Q</a:t>
            </a:r>
            <a:r>
              <a:rPr kumimoji="1" lang="en-US" altLang="zh-TW" sz="1400" i="1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(S’, </a:t>
            </a:r>
            <a:r>
              <a:rPr kumimoji="1" lang="en-US" altLang="zh-TW" sz="1400" i="1" dirty="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a’)</a:t>
            </a:r>
            <a:r>
              <a:rPr kumimoji="1" lang="en-US" altLang="zh-TW" sz="1400" i="1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]</a:t>
            </a:r>
            <a:r>
              <a:rPr kumimoji="1" lang="en-US" altLang="zh-TW" sz="1400" i="1" dirty="0">
                <a:solidFill>
                  <a:srgbClr val="000000"/>
                </a:solidFill>
                <a:ea typeface="Wingdings"/>
                <a:cs typeface="Calisto MT"/>
                <a:sym typeface="Wingdings"/>
              </a:rPr>
              <a:t> </a:t>
            </a:r>
            <a:endParaRPr kumimoji="1" lang="zh-TW" altLang="en-US" sz="1400" i="1" dirty="0">
              <a:solidFill>
                <a:srgbClr val="000000"/>
              </a:solidFill>
              <a:cs typeface="Calisto MT"/>
            </a:endParaRPr>
          </a:p>
          <a:p>
            <a:pPr marL="0" indent="0" algn="ctr">
              <a:buSzPct val="70000"/>
              <a:buNone/>
            </a:pPr>
            <a:endParaRPr kumimoji="1" lang="en-US" altLang="zh-TW" sz="1400" dirty="0" smtClean="0">
              <a:solidFill>
                <a:srgbClr val="000000"/>
              </a:solidFill>
            </a:endParaRPr>
          </a:p>
          <a:p>
            <a:pPr>
              <a:buSzPct val="70000"/>
              <a:buFont typeface="Wingdings" charset="2"/>
              <a:buChar char="n"/>
            </a:pPr>
            <a:endParaRPr kumimoji="1" lang="en-US" altLang="zh-TW" sz="1400" dirty="0">
              <a:solidFill>
                <a:srgbClr val="000000"/>
              </a:solidFill>
            </a:endParaRPr>
          </a:p>
          <a:p>
            <a:pPr marL="685800" lvl="2" indent="0">
              <a:buSzPct val="70000"/>
              <a:buNone/>
            </a:pPr>
            <a:endParaRPr lang="en" altLang="zh-TW" sz="1200" dirty="0">
              <a:solidFill>
                <a:srgbClr val="000000"/>
              </a:solidFill>
            </a:endParaRPr>
          </a:p>
          <a:p>
            <a:pPr lvl="2">
              <a:buSzPct val="70000"/>
              <a:buFont typeface="Wingdings" charset="2"/>
              <a:buChar char="n"/>
            </a:pPr>
            <a:endParaRPr kumimoji="1" lang="en-US" altLang="zh-TW" sz="12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22856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圓角矩形 22"/>
          <p:cNvSpPr/>
          <p:nvPr/>
        </p:nvSpPr>
        <p:spPr>
          <a:xfrm>
            <a:off x="203259" y="2743984"/>
            <a:ext cx="4339289" cy="2775344"/>
          </a:xfrm>
          <a:prstGeom prst="roundRect">
            <a:avLst>
              <a:gd name="adj" fmla="val 10000"/>
            </a:avLst>
          </a:prstGeom>
          <a:solidFill>
            <a:srgbClr val="FFE993">
              <a:alpha val="50000"/>
            </a:srgb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r>
              <a:rPr lang="en-US" altLang="zh-TW" sz="1600" b="1" dirty="0" smtClean="0">
                <a:solidFill>
                  <a:schemeClr val="tx1"/>
                </a:solidFill>
              </a:rPr>
              <a:t>Agent</a:t>
            </a:r>
            <a:endParaRPr lang="zh-TW" altLang="en-US" sz="1600" b="1" dirty="0">
              <a:solidFill>
                <a:schemeClr val="tx1"/>
              </a:solidFill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386561" y="625755"/>
            <a:ext cx="216819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000" b="1" dirty="0" smtClean="0">
                <a:solidFill>
                  <a:schemeClr val="bg1"/>
                </a:solidFill>
              </a:rPr>
              <a:t>Q-Learning</a:t>
            </a:r>
            <a:endParaRPr kumimoji="1" lang="zh-TW" altLang="en-US" sz="3000" b="1" dirty="0">
              <a:solidFill>
                <a:schemeClr val="bg1"/>
              </a:solidFill>
            </a:endParaRPr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401976" y="2318973"/>
            <a:ext cx="2655169" cy="425011"/>
          </a:xfrm>
        </p:spPr>
        <p:txBody>
          <a:bodyPr>
            <a:normAutofit/>
          </a:bodyPr>
          <a:lstStyle/>
          <a:p>
            <a:pPr marL="0" indent="0">
              <a:buSzPct val="90000"/>
              <a:buNone/>
            </a:pPr>
            <a:r>
              <a:rPr lang="en-US" altLang="zh-TW" sz="1900" b="1" dirty="0" smtClean="0">
                <a:solidFill>
                  <a:srgbClr val="000000"/>
                </a:solidFill>
              </a:rPr>
              <a:t>Table-Based (diagram):</a:t>
            </a:r>
          </a:p>
          <a:p>
            <a:pPr marL="0" indent="0" algn="ctr">
              <a:buSzPct val="70000"/>
              <a:buNone/>
            </a:pPr>
            <a:endParaRPr kumimoji="1" lang="en-US" altLang="zh-TW" sz="1400" dirty="0" smtClean="0">
              <a:solidFill>
                <a:srgbClr val="000000"/>
              </a:solidFill>
            </a:endParaRPr>
          </a:p>
          <a:p>
            <a:pPr>
              <a:buSzPct val="70000"/>
              <a:buFont typeface="Wingdings" charset="2"/>
              <a:buChar char="n"/>
            </a:pPr>
            <a:endParaRPr kumimoji="1" lang="en-US" altLang="zh-TW" sz="1400" dirty="0">
              <a:solidFill>
                <a:srgbClr val="000000"/>
              </a:solidFill>
            </a:endParaRPr>
          </a:p>
          <a:p>
            <a:pPr marL="685800" lvl="2" indent="0">
              <a:buSzPct val="70000"/>
              <a:buNone/>
            </a:pPr>
            <a:endParaRPr lang="en" altLang="zh-TW" sz="1200" dirty="0">
              <a:solidFill>
                <a:srgbClr val="000000"/>
              </a:solidFill>
            </a:endParaRPr>
          </a:p>
          <a:p>
            <a:pPr lvl="2">
              <a:buSzPct val="70000"/>
              <a:buFont typeface="Wingdings" charset="2"/>
              <a:buChar char="n"/>
            </a:pPr>
            <a:endParaRPr kumimoji="1" lang="en-US" altLang="zh-TW" sz="1200" dirty="0" smtClean="0">
              <a:solidFill>
                <a:srgbClr val="000000"/>
              </a:solidFill>
            </a:endParaRPr>
          </a:p>
        </p:txBody>
      </p:sp>
      <p:sp>
        <p:nvSpPr>
          <p:cNvPr id="6" name="圓角矩形 5"/>
          <p:cNvSpPr/>
          <p:nvPr/>
        </p:nvSpPr>
        <p:spPr>
          <a:xfrm>
            <a:off x="1234561" y="2890555"/>
            <a:ext cx="2010242" cy="449266"/>
          </a:xfrm>
          <a:prstGeom prst="roundRect">
            <a:avLst>
              <a:gd name="adj" fmla="val 10000"/>
            </a:avLst>
          </a:prstGeom>
          <a:solidFill>
            <a:srgbClr val="FFD25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altLang="zh-TW" sz="1600" dirty="0" smtClean="0">
                <a:solidFill>
                  <a:schemeClr val="tx1"/>
                </a:solidFill>
              </a:rPr>
              <a:t>Action Selector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  <p:cxnSp>
        <p:nvCxnSpPr>
          <p:cNvPr id="7" name="直線箭頭接點 6"/>
          <p:cNvCxnSpPr/>
          <p:nvPr/>
        </p:nvCxnSpPr>
        <p:spPr>
          <a:xfrm flipH="1">
            <a:off x="4213318" y="3088942"/>
            <a:ext cx="781" cy="2696944"/>
          </a:xfrm>
          <a:prstGeom prst="straightConnector1">
            <a:avLst/>
          </a:prstGeom>
          <a:ln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/>
          <p:cNvCxnSpPr/>
          <p:nvPr/>
        </p:nvCxnSpPr>
        <p:spPr>
          <a:xfrm flipH="1">
            <a:off x="3244804" y="3104622"/>
            <a:ext cx="96851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圓角矩形 12"/>
          <p:cNvSpPr/>
          <p:nvPr/>
        </p:nvSpPr>
        <p:spPr>
          <a:xfrm>
            <a:off x="995020" y="3889669"/>
            <a:ext cx="2559836" cy="939742"/>
          </a:xfrm>
          <a:prstGeom prst="roundRect">
            <a:avLst>
              <a:gd name="adj" fmla="val 10000"/>
            </a:avLst>
          </a:prstGeom>
          <a:solidFill>
            <a:srgbClr val="FFD25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ctr"/>
            <a:endParaRPr lang="en-US" altLang="zh-TW" sz="1600" dirty="0" smtClean="0">
              <a:solidFill>
                <a:schemeClr val="tx1"/>
              </a:solidFill>
            </a:endParaRPr>
          </a:p>
          <a:p>
            <a:pPr algn="ctr"/>
            <a:r>
              <a:rPr lang="en-US" altLang="zh-TW" sz="1600" dirty="0" smtClean="0">
                <a:solidFill>
                  <a:schemeClr val="tx1"/>
                </a:solidFill>
              </a:rPr>
              <a:t>Q-Factor Table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  <p:cxnSp>
        <p:nvCxnSpPr>
          <p:cNvPr id="14" name="直線接點 13"/>
          <p:cNvCxnSpPr/>
          <p:nvPr/>
        </p:nvCxnSpPr>
        <p:spPr>
          <a:xfrm flipH="1">
            <a:off x="2927749" y="5295410"/>
            <a:ext cx="12863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直線箭頭接點 15"/>
          <p:cNvCxnSpPr/>
          <p:nvPr/>
        </p:nvCxnSpPr>
        <p:spPr>
          <a:xfrm flipV="1">
            <a:off x="2939051" y="4836293"/>
            <a:ext cx="1" cy="459117"/>
          </a:xfrm>
          <a:prstGeom prst="straightConnector1">
            <a:avLst/>
          </a:prstGeom>
          <a:ln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線箭頭接點 18"/>
          <p:cNvCxnSpPr/>
          <p:nvPr/>
        </p:nvCxnSpPr>
        <p:spPr>
          <a:xfrm flipV="1">
            <a:off x="2276213" y="3339822"/>
            <a:ext cx="0" cy="549847"/>
          </a:xfrm>
          <a:prstGeom prst="straightConnector1">
            <a:avLst/>
          </a:prstGeom>
          <a:ln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圓角矩形 20"/>
          <p:cNvSpPr/>
          <p:nvPr/>
        </p:nvSpPr>
        <p:spPr>
          <a:xfrm>
            <a:off x="265971" y="5785885"/>
            <a:ext cx="4276577" cy="899635"/>
          </a:xfrm>
          <a:prstGeom prst="roundRect">
            <a:avLst>
              <a:gd name="adj" fmla="val 10000"/>
            </a:avLst>
          </a:prstGeom>
          <a:solidFill>
            <a:srgbClr val="FFD25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ctr"/>
            <a:endParaRPr lang="en-US" altLang="zh-TW" sz="1600" dirty="0" smtClean="0">
              <a:solidFill>
                <a:schemeClr val="tx1"/>
              </a:solidFill>
            </a:endParaRPr>
          </a:p>
          <a:p>
            <a:pPr algn="ctr"/>
            <a:r>
              <a:rPr lang="en-US" altLang="zh-TW" sz="1600" dirty="0" smtClean="0">
                <a:solidFill>
                  <a:schemeClr val="tx1"/>
                </a:solidFill>
              </a:rPr>
              <a:t>Training Field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  <p:cxnSp>
        <p:nvCxnSpPr>
          <p:cNvPr id="24" name="直線箭頭接點 23"/>
          <p:cNvCxnSpPr/>
          <p:nvPr/>
        </p:nvCxnSpPr>
        <p:spPr>
          <a:xfrm flipV="1">
            <a:off x="1398263" y="4829412"/>
            <a:ext cx="1" cy="956473"/>
          </a:xfrm>
          <a:prstGeom prst="straightConnector1">
            <a:avLst/>
          </a:prstGeom>
          <a:ln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直線接點 25"/>
          <p:cNvCxnSpPr/>
          <p:nvPr/>
        </p:nvCxnSpPr>
        <p:spPr>
          <a:xfrm flipH="1">
            <a:off x="4542548" y="6173485"/>
            <a:ext cx="4419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直線箭頭接點 26"/>
          <p:cNvCxnSpPr/>
          <p:nvPr/>
        </p:nvCxnSpPr>
        <p:spPr>
          <a:xfrm flipH="1">
            <a:off x="4558226" y="4092456"/>
            <a:ext cx="426244" cy="0"/>
          </a:xfrm>
          <a:prstGeom prst="straightConnector1">
            <a:avLst/>
          </a:prstGeom>
          <a:ln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直線接點 28"/>
          <p:cNvCxnSpPr/>
          <p:nvPr/>
        </p:nvCxnSpPr>
        <p:spPr>
          <a:xfrm>
            <a:off x="4968792" y="4087946"/>
            <a:ext cx="0" cy="20855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文字方塊 38"/>
          <p:cNvSpPr txBox="1"/>
          <p:nvPr/>
        </p:nvSpPr>
        <p:spPr>
          <a:xfrm>
            <a:off x="3728346" y="3581892"/>
            <a:ext cx="8142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400" dirty="0" smtClean="0"/>
              <a:t>Action</a:t>
            </a:r>
            <a:endParaRPr kumimoji="1" lang="zh-TW" altLang="en-US" sz="1400" dirty="0"/>
          </a:p>
        </p:txBody>
      </p:sp>
      <p:sp>
        <p:nvSpPr>
          <p:cNvPr id="40" name="文字方塊 39"/>
          <p:cNvSpPr txBox="1"/>
          <p:nvPr/>
        </p:nvSpPr>
        <p:spPr>
          <a:xfrm>
            <a:off x="1359985" y="5037582"/>
            <a:ext cx="8142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400" dirty="0" smtClean="0"/>
              <a:t>Input</a:t>
            </a:r>
            <a:endParaRPr kumimoji="1" lang="zh-TW" altLang="en-US" sz="1400" dirty="0"/>
          </a:p>
        </p:txBody>
      </p:sp>
      <p:sp>
        <p:nvSpPr>
          <p:cNvPr id="41" name="文字方塊 40"/>
          <p:cNvSpPr txBox="1"/>
          <p:nvPr/>
        </p:nvSpPr>
        <p:spPr>
          <a:xfrm>
            <a:off x="4495514" y="4666724"/>
            <a:ext cx="14458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400" dirty="0" smtClean="0"/>
              <a:t>Reinforcement</a:t>
            </a:r>
            <a:endParaRPr kumimoji="1" lang="zh-TW" altLang="en-US" sz="1400" dirty="0"/>
          </a:p>
        </p:txBody>
      </p:sp>
      <p:sp>
        <p:nvSpPr>
          <p:cNvPr id="45" name="內容版面配置區 2"/>
          <p:cNvSpPr txBox="1">
            <a:spLocks/>
          </p:cNvSpPr>
          <p:nvPr/>
        </p:nvSpPr>
        <p:spPr>
          <a:xfrm>
            <a:off x="5800263" y="2618545"/>
            <a:ext cx="3155604" cy="3722018"/>
          </a:xfrm>
          <a:prstGeom prst="rect">
            <a:avLst/>
          </a:prstGeom>
          <a:solidFill>
            <a:schemeClr val="lt1">
              <a:alpha val="90000"/>
            </a:schemeClr>
          </a:solidFill>
          <a:ln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S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350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7208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5813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398713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743200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087688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pitchFamily="2" charset="2"/>
              <a:buChar char="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altLang="zh-TW" sz="1400" dirty="0" smtClean="0">
                <a:solidFill>
                  <a:srgbClr val="A6D93C"/>
                </a:solidFill>
              </a:rPr>
              <a:t>1. </a:t>
            </a:r>
            <a:r>
              <a:rPr lang="en-US" altLang="zh-TW" sz="1400" dirty="0" smtClean="0">
                <a:solidFill>
                  <a:srgbClr val="000000"/>
                </a:solidFill>
              </a:rPr>
              <a:t>Initialize Q-learning </a:t>
            </a:r>
            <a:r>
              <a:rPr lang="en-US" altLang="zh-TW" sz="1400" dirty="0" err="1" smtClean="0">
                <a:solidFill>
                  <a:srgbClr val="000000"/>
                </a:solidFill>
              </a:rPr>
              <a:t>Func</a:t>
            </a:r>
            <a:r>
              <a:rPr lang="en-US" altLang="zh-TW" sz="1400" dirty="0" smtClean="0">
                <a:solidFill>
                  <a:srgbClr val="000000"/>
                </a:solidFill>
              </a:rPr>
              <a:t>.</a:t>
            </a:r>
            <a:endParaRPr kumimoji="1" lang="en-US" altLang="zh-TW" sz="14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altLang="zh-TW" sz="1400" dirty="0" smtClean="0">
                <a:solidFill>
                  <a:srgbClr val="A6D93C"/>
                </a:solidFill>
              </a:rPr>
              <a:t>2. </a:t>
            </a:r>
            <a:r>
              <a:rPr lang="en-US" altLang="zh-TW" sz="1400" dirty="0" smtClean="0">
                <a:solidFill>
                  <a:srgbClr val="000000"/>
                </a:solidFill>
              </a:rPr>
              <a:t>Place the car at its </a:t>
            </a:r>
            <a:r>
              <a:rPr lang="en-US" altLang="zh-TW" sz="1400" dirty="0" err="1" smtClean="0">
                <a:solidFill>
                  <a:srgbClr val="000000"/>
                </a:solidFill>
              </a:rPr>
              <a:t>init.</a:t>
            </a:r>
            <a:r>
              <a:rPr lang="en-US" altLang="zh-TW" sz="1400" dirty="0" smtClean="0">
                <a:solidFill>
                  <a:srgbClr val="000000"/>
                </a:solidFill>
              </a:rPr>
              <a:t> loc. </a:t>
            </a:r>
          </a:p>
          <a:p>
            <a:pPr marL="0" indent="0">
              <a:buNone/>
            </a:pPr>
            <a:r>
              <a:rPr lang="en-US" altLang="zh-TW" sz="1400" dirty="0">
                <a:solidFill>
                  <a:srgbClr val="A6D93C"/>
                </a:solidFill>
              </a:rPr>
              <a:t>3</a:t>
            </a:r>
            <a:r>
              <a:rPr lang="en-US" altLang="zh-TW" sz="1400" dirty="0" smtClean="0">
                <a:solidFill>
                  <a:srgbClr val="A6D93C"/>
                </a:solidFill>
              </a:rPr>
              <a:t>. </a:t>
            </a:r>
            <a:r>
              <a:rPr lang="en-US" altLang="zh-TW" sz="1400" dirty="0" smtClean="0">
                <a:solidFill>
                  <a:srgbClr val="000000"/>
                </a:solidFill>
              </a:rPr>
              <a:t>Get current state</a:t>
            </a:r>
          </a:p>
          <a:p>
            <a:pPr marL="0" indent="0">
              <a:buNone/>
            </a:pPr>
            <a:r>
              <a:rPr lang="en-US" altLang="zh-TW" sz="1400" dirty="0">
                <a:solidFill>
                  <a:srgbClr val="A6D93C"/>
                </a:solidFill>
              </a:rPr>
              <a:t>4</a:t>
            </a:r>
            <a:r>
              <a:rPr lang="en-US" altLang="zh-TW" sz="1400" dirty="0" smtClean="0">
                <a:solidFill>
                  <a:srgbClr val="A6D93C"/>
                </a:solidFill>
              </a:rPr>
              <a:t>. </a:t>
            </a:r>
            <a:r>
              <a:rPr lang="en-US" altLang="zh-TW" sz="1400" dirty="0" smtClean="0">
                <a:solidFill>
                  <a:srgbClr val="000000"/>
                </a:solidFill>
              </a:rPr>
              <a:t>Determine an action </a:t>
            </a:r>
          </a:p>
          <a:p>
            <a:pPr marL="0" indent="0">
              <a:buNone/>
            </a:pPr>
            <a:r>
              <a:rPr lang="en-US" altLang="zh-TW" sz="1400" dirty="0">
                <a:solidFill>
                  <a:srgbClr val="A6D93C"/>
                </a:solidFill>
              </a:rPr>
              <a:t>5</a:t>
            </a:r>
            <a:r>
              <a:rPr lang="en-US" altLang="zh-TW" sz="1400" dirty="0" smtClean="0">
                <a:solidFill>
                  <a:srgbClr val="A6D93C"/>
                </a:solidFill>
              </a:rPr>
              <a:t>. </a:t>
            </a:r>
            <a:r>
              <a:rPr lang="en-US" altLang="zh-TW" sz="1400" dirty="0" smtClean="0">
                <a:solidFill>
                  <a:srgbClr val="000000"/>
                </a:solidFill>
              </a:rPr>
              <a:t>Perform the action and determine the new state</a:t>
            </a:r>
          </a:p>
          <a:p>
            <a:pPr marL="0" indent="0">
              <a:buNone/>
            </a:pPr>
            <a:r>
              <a:rPr lang="en-US" altLang="zh-TW" sz="1400" dirty="0">
                <a:solidFill>
                  <a:srgbClr val="A6D93C"/>
                </a:solidFill>
              </a:rPr>
              <a:t>6</a:t>
            </a:r>
            <a:r>
              <a:rPr lang="en-US" altLang="zh-TW" sz="1400" dirty="0" smtClean="0">
                <a:solidFill>
                  <a:srgbClr val="A6D93C"/>
                </a:solidFill>
              </a:rPr>
              <a:t>. </a:t>
            </a:r>
            <a:r>
              <a:rPr lang="en-US" altLang="zh-TW" sz="1400" dirty="0" smtClean="0">
                <a:solidFill>
                  <a:srgbClr val="000000"/>
                </a:solidFill>
              </a:rPr>
              <a:t>Get associated reinforcement values and update the table</a:t>
            </a:r>
          </a:p>
          <a:p>
            <a:pPr marL="0" indent="0">
              <a:buNone/>
            </a:pPr>
            <a:r>
              <a:rPr lang="en-US" altLang="zh-TW" sz="1400" dirty="0">
                <a:solidFill>
                  <a:srgbClr val="A6D93C"/>
                </a:solidFill>
              </a:rPr>
              <a:t>7</a:t>
            </a:r>
            <a:r>
              <a:rPr lang="en-US" altLang="zh-TW" sz="1400" dirty="0" smtClean="0">
                <a:solidFill>
                  <a:srgbClr val="A6D93C"/>
                </a:solidFill>
              </a:rPr>
              <a:t>. </a:t>
            </a:r>
            <a:r>
              <a:rPr lang="en-US" altLang="zh-TW" sz="1400" dirty="0" smtClean="0">
                <a:solidFill>
                  <a:srgbClr val="000000"/>
                </a:solidFill>
              </a:rPr>
              <a:t>Repeat 3-5 above until the car get crashed</a:t>
            </a:r>
          </a:p>
          <a:p>
            <a:pPr marL="0" indent="0">
              <a:buNone/>
            </a:pPr>
            <a:r>
              <a:rPr lang="en-US" altLang="zh-TW" sz="1400" dirty="0" smtClean="0">
                <a:solidFill>
                  <a:srgbClr val="A6D93C"/>
                </a:solidFill>
              </a:rPr>
              <a:t>8. </a:t>
            </a:r>
            <a:r>
              <a:rPr lang="en-US" altLang="zh-TW" sz="1400" dirty="0" smtClean="0">
                <a:solidFill>
                  <a:srgbClr val="000000"/>
                </a:solidFill>
              </a:rPr>
              <a:t>Repeat 2-6 above for the total number of runs during the experiment </a:t>
            </a:r>
          </a:p>
        </p:txBody>
      </p:sp>
    </p:spTree>
    <p:extLst>
      <p:ext uri="{BB962C8B-B14F-4D97-AF65-F5344CB8AC3E}">
        <p14:creationId xmlns:p14="http://schemas.microsoft.com/office/powerpoint/2010/main" val="550952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386561" y="625755"/>
            <a:ext cx="216819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000" b="1" dirty="0" smtClean="0">
                <a:solidFill>
                  <a:schemeClr val="bg1"/>
                </a:solidFill>
              </a:rPr>
              <a:t>Q-Learning</a:t>
            </a:r>
            <a:endParaRPr kumimoji="1" lang="zh-TW" altLang="en-US" sz="3000" b="1" dirty="0">
              <a:solidFill>
                <a:schemeClr val="bg1"/>
              </a:solidFill>
            </a:endParaRPr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401976" y="2318973"/>
            <a:ext cx="7899873" cy="4052903"/>
          </a:xfrm>
        </p:spPr>
        <p:txBody>
          <a:bodyPr>
            <a:normAutofit/>
          </a:bodyPr>
          <a:lstStyle/>
          <a:p>
            <a:pPr marL="0" lvl="1" indent="0">
              <a:spcBef>
                <a:spcPts val="2000"/>
              </a:spcBef>
              <a:buClr>
                <a:schemeClr val="accent1"/>
              </a:buClr>
              <a:buNone/>
            </a:pPr>
            <a:r>
              <a:rPr lang="en-US" altLang="zh-TW" sz="1900" b="1" dirty="0" smtClean="0">
                <a:solidFill>
                  <a:schemeClr val="tx1"/>
                </a:solidFill>
              </a:rPr>
              <a:t>Neural-net-based</a:t>
            </a:r>
            <a:r>
              <a:rPr lang="en-US" altLang="zh-TW" sz="1900" b="1" dirty="0" smtClean="0">
                <a:solidFill>
                  <a:schemeClr val="tx1"/>
                </a:solidFill>
              </a:rPr>
              <a:t>:</a:t>
            </a:r>
          </a:p>
          <a:p>
            <a:pPr>
              <a:buSzPct val="70000"/>
              <a:buFont typeface="Wingdings" charset="2"/>
              <a:buChar char="n"/>
            </a:pPr>
            <a:r>
              <a:rPr kumimoji="1" lang="en-US" altLang="zh-TW" sz="1400" dirty="0" smtClean="0">
                <a:solidFill>
                  <a:schemeClr val="tx1"/>
                </a:solidFill>
              </a:rPr>
              <a:t>The Table-Based Q-Learning is favorable for its simplicity of implementation. However, as the state-action space becomes more complex, it becomes increasingly difficult to train and update the table as the environment is explored. Thus, q-learning can be implemented using a neural network as a function </a:t>
            </a:r>
            <a:r>
              <a:rPr kumimoji="1" lang="en-US" altLang="zh-TW" sz="1400" dirty="0" err="1" smtClean="0">
                <a:solidFill>
                  <a:schemeClr val="tx1"/>
                </a:solidFill>
              </a:rPr>
              <a:t>approximator</a:t>
            </a:r>
            <a:r>
              <a:rPr kumimoji="1" lang="en-US" altLang="zh-TW" sz="1400" dirty="0" smtClean="0">
                <a:solidFill>
                  <a:schemeClr val="tx1"/>
                </a:solidFill>
              </a:rPr>
              <a:t> for q-values.</a:t>
            </a:r>
          </a:p>
          <a:p>
            <a:pPr>
              <a:buSzPct val="70000"/>
              <a:buFont typeface="Wingdings" charset="2"/>
              <a:buChar char="n"/>
            </a:pPr>
            <a:r>
              <a:rPr kumimoji="1" lang="en-US" altLang="zh-TW" sz="1400" dirty="0" smtClean="0">
                <a:solidFill>
                  <a:schemeClr val="tx1"/>
                </a:solidFill>
              </a:rPr>
              <a:t>Structure of the neural network:</a:t>
            </a:r>
          </a:p>
          <a:p>
            <a:pPr lvl="1">
              <a:buSzPct val="70000"/>
              <a:buFont typeface="Wingdings" charset="2"/>
              <a:buChar char="n"/>
            </a:pPr>
            <a:r>
              <a:rPr kumimoji="1" lang="en-US" altLang="zh-TW" sz="1200" i="1" dirty="0">
                <a:solidFill>
                  <a:schemeClr val="tx1"/>
                </a:solidFill>
              </a:rPr>
              <a:t>7</a:t>
            </a:r>
            <a:r>
              <a:rPr kumimoji="1" lang="en-US" altLang="zh-TW" sz="1200" i="1" dirty="0" smtClean="0">
                <a:solidFill>
                  <a:schemeClr val="tx1"/>
                </a:solidFill>
              </a:rPr>
              <a:t> input nodes (4 for the state representation and 3 for the car actions)</a:t>
            </a:r>
          </a:p>
          <a:p>
            <a:pPr lvl="1">
              <a:buSzPct val="70000"/>
              <a:buFont typeface="Wingdings" charset="2"/>
              <a:buChar char="n"/>
            </a:pPr>
            <a:r>
              <a:rPr kumimoji="1" lang="en-US" altLang="zh-TW" sz="1200" i="1" dirty="0" smtClean="0">
                <a:solidFill>
                  <a:schemeClr val="tx1"/>
                </a:solidFill>
              </a:rPr>
              <a:t>1 hidden layer</a:t>
            </a:r>
          </a:p>
          <a:p>
            <a:pPr lvl="1">
              <a:buSzPct val="70000"/>
              <a:buFont typeface="Wingdings" charset="2"/>
              <a:buChar char="n"/>
            </a:pPr>
            <a:r>
              <a:rPr kumimoji="1" lang="en-US" altLang="zh-TW" sz="1200" i="1" dirty="0" smtClean="0">
                <a:solidFill>
                  <a:schemeClr val="tx1"/>
                </a:solidFill>
              </a:rPr>
              <a:t>3 output node</a:t>
            </a:r>
          </a:p>
          <a:p>
            <a:pPr lvl="1">
              <a:buSzPct val="70000"/>
              <a:buFont typeface="Wingdings" charset="2"/>
              <a:buChar char="n"/>
            </a:pPr>
            <a:r>
              <a:rPr kumimoji="1" lang="en-US" altLang="zh-TW" sz="1200" i="1" dirty="0" smtClean="0">
                <a:solidFill>
                  <a:schemeClr val="tx1"/>
                </a:solidFill>
              </a:rPr>
              <a:t>50 x 25 x 3 </a:t>
            </a:r>
          </a:p>
          <a:p>
            <a:pPr marL="0" indent="0" algn="ctr">
              <a:buSzPct val="70000"/>
              <a:buNone/>
            </a:pPr>
            <a:endParaRPr kumimoji="1" lang="en-US" altLang="zh-TW" sz="1400" dirty="0" smtClean="0">
              <a:solidFill>
                <a:schemeClr val="tx1"/>
              </a:solidFill>
            </a:endParaRPr>
          </a:p>
          <a:p>
            <a:pPr>
              <a:buSzPct val="70000"/>
              <a:buFont typeface="Wingdings" charset="2"/>
              <a:buChar char="n"/>
            </a:pPr>
            <a:endParaRPr kumimoji="1" lang="en-US" altLang="zh-TW" sz="1400" dirty="0">
              <a:solidFill>
                <a:schemeClr val="tx1"/>
              </a:solidFill>
            </a:endParaRPr>
          </a:p>
          <a:p>
            <a:pPr marL="685800" lvl="2" indent="0">
              <a:buSzPct val="70000"/>
              <a:buNone/>
            </a:pPr>
            <a:endParaRPr lang="en" altLang="zh-TW" sz="1200" dirty="0">
              <a:solidFill>
                <a:schemeClr val="tx1"/>
              </a:solidFill>
            </a:endParaRPr>
          </a:p>
          <a:p>
            <a:pPr lvl="2">
              <a:buSzPct val="70000"/>
              <a:buFont typeface="Wingdings" charset="2"/>
              <a:buChar char="n"/>
            </a:pPr>
            <a:endParaRPr kumimoji="1" lang="en-US" altLang="zh-TW" sz="12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772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圓角矩形 22"/>
          <p:cNvSpPr/>
          <p:nvPr/>
        </p:nvSpPr>
        <p:spPr>
          <a:xfrm>
            <a:off x="203259" y="2743984"/>
            <a:ext cx="4339289" cy="2775344"/>
          </a:xfrm>
          <a:prstGeom prst="roundRect">
            <a:avLst>
              <a:gd name="adj" fmla="val 10000"/>
            </a:avLst>
          </a:prstGeom>
          <a:solidFill>
            <a:srgbClr val="FFE993">
              <a:alpha val="50000"/>
            </a:srgb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r>
              <a:rPr lang="en-US" altLang="zh-TW" sz="1600" b="1" dirty="0" smtClean="0">
                <a:solidFill>
                  <a:schemeClr val="tx1"/>
                </a:solidFill>
              </a:rPr>
              <a:t>Agent</a:t>
            </a:r>
            <a:endParaRPr lang="zh-TW" altLang="en-US" sz="1600" b="1" dirty="0">
              <a:solidFill>
                <a:schemeClr val="tx1"/>
              </a:solidFill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386561" y="625755"/>
            <a:ext cx="216819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000" b="1" dirty="0" smtClean="0">
                <a:solidFill>
                  <a:schemeClr val="bg1"/>
                </a:solidFill>
              </a:rPr>
              <a:t>Q-Learning</a:t>
            </a:r>
            <a:endParaRPr kumimoji="1" lang="zh-TW" altLang="en-US" sz="3000" b="1" dirty="0">
              <a:solidFill>
                <a:schemeClr val="bg1"/>
              </a:solidFill>
            </a:endParaRPr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401976" y="2318973"/>
            <a:ext cx="2655169" cy="42501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altLang="zh-TW" sz="1900" b="1" dirty="0">
                <a:solidFill>
                  <a:schemeClr val="tx1"/>
                </a:solidFill>
              </a:rPr>
              <a:t>Neural-net-based </a:t>
            </a:r>
            <a:r>
              <a:rPr lang="en-US" altLang="zh-TW" sz="1900" b="1" dirty="0" smtClean="0">
                <a:solidFill>
                  <a:srgbClr val="000000"/>
                </a:solidFill>
              </a:rPr>
              <a:t> (diagram):</a:t>
            </a:r>
          </a:p>
          <a:p>
            <a:pPr marL="0" indent="0" algn="ctr">
              <a:buSzPct val="70000"/>
              <a:buNone/>
            </a:pPr>
            <a:endParaRPr kumimoji="1" lang="en-US" altLang="zh-TW" sz="1400" dirty="0" smtClean="0">
              <a:solidFill>
                <a:srgbClr val="000000"/>
              </a:solidFill>
            </a:endParaRPr>
          </a:p>
          <a:p>
            <a:pPr>
              <a:buSzPct val="70000"/>
              <a:buFont typeface="Wingdings" charset="2"/>
              <a:buChar char="n"/>
            </a:pPr>
            <a:endParaRPr kumimoji="1" lang="en-US" altLang="zh-TW" sz="1400" dirty="0">
              <a:solidFill>
                <a:srgbClr val="000000"/>
              </a:solidFill>
            </a:endParaRPr>
          </a:p>
          <a:p>
            <a:pPr marL="685800" lvl="2" indent="0">
              <a:buSzPct val="70000"/>
              <a:buNone/>
            </a:pPr>
            <a:endParaRPr lang="en" altLang="zh-TW" sz="1200" dirty="0">
              <a:solidFill>
                <a:srgbClr val="000000"/>
              </a:solidFill>
            </a:endParaRPr>
          </a:p>
          <a:p>
            <a:pPr lvl="2">
              <a:buSzPct val="70000"/>
              <a:buFont typeface="Wingdings" charset="2"/>
              <a:buChar char="n"/>
            </a:pPr>
            <a:endParaRPr kumimoji="1" lang="en-US" altLang="zh-TW" sz="1200" dirty="0" smtClean="0">
              <a:solidFill>
                <a:srgbClr val="000000"/>
              </a:solidFill>
            </a:endParaRPr>
          </a:p>
        </p:txBody>
      </p:sp>
      <p:sp>
        <p:nvSpPr>
          <p:cNvPr id="6" name="圓角矩形 5"/>
          <p:cNvSpPr/>
          <p:nvPr/>
        </p:nvSpPr>
        <p:spPr>
          <a:xfrm>
            <a:off x="1234561" y="2890555"/>
            <a:ext cx="2010242" cy="449266"/>
          </a:xfrm>
          <a:prstGeom prst="roundRect">
            <a:avLst>
              <a:gd name="adj" fmla="val 10000"/>
            </a:avLst>
          </a:prstGeom>
          <a:solidFill>
            <a:srgbClr val="FFD25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altLang="zh-TW" sz="1600" dirty="0" smtClean="0">
                <a:solidFill>
                  <a:schemeClr val="tx1"/>
                </a:solidFill>
              </a:rPr>
              <a:t>Action Selector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  <p:cxnSp>
        <p:nvCxnSpPr>
          <p:cNvPr id="7" name="直線箭頭接點 6"/>
          <p:cNvCxnSpPr/>
          <p:nvPr/>
        </p:nvCxnSpPr>
        <p:spPr>
          <a:xfrm flipH="1">
            <a:off x="4213318" y="3088942"/>
            <a:ext cx="781" cy="2696944"/>
          </a:xfrm>
          <a:prstGeom prst="straightConnector1">
            <a:avLst/>
          </a:prstGeom>
          <a:ln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直線接點 7"/>
          <p:cNvCxnSpPr/>
          <p:nvPr/>
        </p:nvCxnSpPr>
        <p:spPr>
          <a:xfrm flipH="1">
            <a:off x="3244804" y="3104622"/>
            <a:ext cx="96851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圓角矩形 12"/>
          <p:cNvSpPr/>
          <p:nvPr/>
        </p:nvSpPr>
        <p:spPr>
          <a:xfrm>
            <a:off x="995020" y="3889669"/>
            <a:ext cx="2559836" cy="939742"/>
          </a:xfrm>
          <a:prstGeom prst="roundRect">
            <a:avLst>
              <a:gd name="adj" fmla="val 10000"/>
            </a:avLst>
          </a:prstGeom>
          <a:solidFill>
            <a:srgbClr val="FFD25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ctr"/>
            <a:endParaRPr lang="en-US" altLang="zh-TW" sz="1600" dirty="0" smtClean="0">
              <a:solidFill>
                <a:schemeClr val="tx1"/>
              </a:solidFill>
            </a:endParaRPr>
          </a:p>
          <a:p>
            <a:pPr algn="ctr"/>
            <a:r>
              <a:rPr lang="en-US" altLang="zh-TW" sz="1600" dirty="0" smtClean="0">
                <a:solidFill>
                  <a:schemeClr val="tx1"/>
                </a:solidFill>
              </a:rPr>
              <a:t>Q-Factor Table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  <p:cxnSp>
        <p:nvCxnSpPr>
          <p:cNvPr id="14" name="直線接點 13"/>
          <p:cNvCxnSpPr/>
          <p:nvPr/>
        </p:nvCxnSpPr>
        <p:spPr>
          <a:xfrm flipH="1">
            <a:off x="2554755" y="5295410"/>
            <a:ext cx="165934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直線箭頭接點 15"/>
          <p:cNvCxnSpPr/>
          <p:nvPr/>
        </p:nvCxnSpPr>
        <p:spPr>
          <a:xfrm flipV="1">
            <a:off x="2554754" y="4836293"/>
            <a:ext cx="1" cy="459117"/>
          </a:xfrm>
          <a:prstGeom prst="straightConnector1">
            <a:avLst/>
          </a:prstGeom>
          <a:ln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線箭頭接點 18"/>
          <p:cNvCxnSpPr/>
          <p:nvPr/>
        </p:nvCxnSpPr>
        <p:spPr>
          <a:xfrm flipV="1">
            <a:off x="2276213" y="3339822"/>
            <a:ext cx="0" cy="549847"/>
          </a:xfrm>
          <a:prstGeom prst="straightConnector1">
            <a:avLst/>
          </a:prstGeom>
          <a:ln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圓角矩形 20"/>
          <p:cNvSpPr/>
          <p:nvPr/>
        </p:nvSpPr>
        <p:spPr>
          <a:xfrm>
            <a:off x="265971" y="5785885"/>
            <a:ext cx="4276577" cy="899635"/>
          </a:xfrm>
          <a:prstGeom prst="roundRect">
            <a:avLst>
              <a:gd name="adj" fmla="val 10000"/>
            </a:avLst>
          </a:prstGeom>
          <a:solidFill>
            <a:srgbClr val="FFD25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ctr"/>
            <a:endParaRPr lang="en-US" altLang="zh-TW" sz="1600" dirty="0" smtClean="0">
              <a:solidFill>
                <a:schemeClr val="tx1"/>
              </a:solidFill>
            </a:endParaRPr>
          </a:p>
          <a:p>
            <a:pPr algn="ctr"/>
            <a:r>
              <a:rPr lang="en-US" altLang="zh-TW" sz="1600" dirty="0" smtClean="0">
                <a:solidFill>
                  <a:schemeClr val="tx1"/>
                </a:solidFill>
              </a:rPr>
              <a:t>Training Field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  <p:cxnSp>
        <p:nvCxnSpPr>
          <p:cNvPr id="24" name="直線箭頭接點 23"/>
          <p:cNvCxnSpPr/>
          <p:nvPr/>
        </p:nvCxnSpPr>
        <p:spPr>
          <a:xfrm flipV="1">
            <a:off x="1398263" y="4829412"/>
            <a:ext cx="1" cy="956473"/>
          </a:xfrm>
          <a:prstGeom prst="straightConnector1">
            <a:avLst/>
          </a:prstGeom>
          <a:ln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直線接點 25"/>
          <p:cNvCxnSpPr/>
          <p:nvPr/>
        </p:nvCxnSpPr>
        <p:spPr>
          <a:xfrm flipH="1">
            <a:off x="4542548" y="6173485"/>
            <a:ext cx="4419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直線箭頭接點 26"/>
          <p:cNvCxnSpPr/>
          <p:nvPr/>
        </p:nvCxnSpPr>
        <p:spPr>
          <a:xfrm flipH="1">
            <a:off x="4558226" y="4092456"/>
            <a:ext cx="426244" cy="0"/>
          </a:xfrm>
          <a:prstGeom prst="straightConnector1">
            <a:avLst/>
          </a:prstGeom>
          <a:ln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直線接點 28"/>
          <p:cNvCxnSpPr/>
          <p:nvPr/>
        </p:nvCxnSpPr>
        <p:spPr>
          <a:xfrm>
            <a:off x="4968792" y="4087946"/>
            <a:ext cx="0" cy="208553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文字方塊 38"/>
          <p:cNvSpPr txBox="1"/>
          <p:nvPr/>
        </p:nvSpPr>
        <p:spPr>
          <a:xfrm>
            <a:off x="3728346" y="3581892"/>
            <a:ext cx="8142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400" dirty="0" smtClean="0"/>
              <a:t>Action</a:t>
            </a:r>
            <a:endParaRPr kumimoji="1" lang="zh-TW" altLang="en-US" sz="1400" dirty="0"/>
          </a:p>
        </p:txBody>
      </p:sp>
      <p:sp>
        <p:nvSpPr>
          <p:cNvPr id="40" name="文字方塊 39"/>
          <p:cNvSpPr txBox="1"/>
          <p:nvPr/>
        </p:nvSpPr>
        <p:spPr>
          <a:xfrm>
            <a:off x="1359985" y="5037582"/>
            <a:ext cx="8142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400" dirty="0" smtClean="0"/>
              <a:t>Input</a:t>
            </a:r>
            <a:endParaRPr kumimoji="1" lang="zh-TW" altLang="en-US" sz="1400" dirty="0"/>
          </a:p>
        </p:txBody>
      </p:sp>
      <p:sp>
        <p:nvSpPr>
          <p:cNvPr id="41" name="文字方塊 40"/>
          <p:cNvSpPr txBox="1"/>
          <p:nvPr/>
        </p:nvSpPr>
        <p:spPr>
          <a:xfrm>
            <a:off x="4495514" y="4666724"/>
            <a:ext cx="14458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400" dirty="0" smtClean="0"/>
              <a:t>Reinforcement</a:t>
            </a:r>
            <a:endParaRPr kumimoji="1" lang="zh-TW" altLang="en-US" sz="1400" dirty="0"/>
          </a:p>
        </p:txBody>
      </p:sp>
      <p:sp>
        <p:nvSpPr>
          <p:cNvPr id="45" name="內容版面配置區 2"/>
          <p:cNvSpPr txBox="1">
            <a:spLocks/>
          </p:cNvSpPr>
          <p:nvPr/>
        </p:nvSpPr>
        <p:spPr>
          <a:xfrm>
            <a:off x="5753228" y="2318974"/>
            <a:ext cx="3343737" cy="4366546"/>
          </a:xfrm>
          <a:prstGeom prst="rect">
            <a:avLst/>
          </a:prstGeom>
          <a:solidFill>
            <a:schemeClr val="lt1">
              <a:alpha val="90000"/>
            </a:schemeClr>
          </a:solidFill>
          <a:ln>
            <a:solidFill>
              <a:schemeClr val="bg2">
                <a:lumMod val="90000"/>
              </a:schemeClr>
            </a:solidFill>
            <a:prstDash val="sysDash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S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350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7208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5813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398713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743200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087688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pitchFamily="2" charset="2"/>
              <a:buChar char="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altLang="zh-TW" sz="1400" dirty="0" smtClean="0">
                <a:solidFill>
                  <a:srgbClr val="A6D93C"/>
                </a:solidFill>
              </a:rPr>
              <a:t>1. </a:t>
            </a:r>
            <a:r>
              <a:rPr lang="en-US" altLang="zh-TW" sz="1400" dirty="0" smtClean="0">
                <a:solidFill>
                  <a:srgbClr val="000000"/>
                </a:solidFill>
              </a:rPr>
              <a:t>Initialize Q-learning </a:t>
            </a:r>
            <a:r>
              <a:rPr lang="en-US" altLang="zh-TW" sz="1400" dirty="0" err="1" smtClean="0">
                <a:solidFill>
                  <a:srgbClr val="000000"/>
                </a:solidFill>
              </a:rPr>
              <a:t>Func</a:t>
            </a:r>
            <a:r>
              <a:rPr lang="en-US" altLang="zh-TW" sz="1400" dirty="0" smtClean="0">
                <a:solidFill>
                  <a:srgbClr val="000000"/>
                </a:solidFill>
              </a:rPr>
              <a:t>.</a:t>
            </a:r>
            <a:endParaRPr kumimoji="1" lang="en-US" altLang="zh-TW" sz="14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altLang="zh-TW" sz="1400" dirty="0" smtClean="0">
                <a:solidFill>
                  <a:srgbClr val="A6D93C"/>
                </a:solidFill>
              </a:rPr>
              <a:t>2. </a:t>
            </a:r>
            <a:r>
              <a:rPr lang="en-US" altLang="zh-TW" sz="1400" dirty="0" smtClean="0">
                <a:solidFill>
                  <a:srgbClr val="000000"/>
                </a:solidFill>
              </a:rPr>
              <a:t>Place the car at its </a:t>
            </a:r>
            <a:r>
              <a:rPr lang="en-US" altLang="zh-TW" sz="1400" dirty="0" err="1" smtClean="0">
                <a:solidFill>
                  <a:srgbClr val="000000"/>
                </a:solidFill>
              </a:rPr>
              <a:t>init.</a:t>
            </a:r>
            <a:r>
              <a:rPr lang="en-US" altLang="zh-TW" sz="1400" dirty="0" smtClean="0">
                <a:solidFill>
                  <a:srgbClr val="000000"/>
                </a:solidFill>
              </a:rPr>
              <a:t> loc. </a:t>
            </a:r>
          </a:p>
          <a:p>
            <a:pPr marL="0" indent="0">
              <a:buNone/>
            </a:pPr>
            <a:r>
              <a:rPr lang="en-US" altLang="zh-TW" sz="1400" dirty="0">
                <a:solidFill>
                  <a:srgbClr val="A6D93C"/>
                </a:solidFill>
              </a:rPr>
              <a:t>3</a:t>
            </a:r>
            <a:r>
              <a:rPr lang="en-US" altLang="zh-TW" sz="1400" dirty="0" smtClean="0">
                <a:solidFill>
                  <a:srgbClr val="A6D93C"/>
                </a:solidFill>
              </a:rPr>
              <a:t>. </a:t>
            </a:r>
            <a:r>
              <a:rPr lang="en-US" altLang="zh-TW" sz="1400" dirty="0" smtClean="0">
                <a:solidFill>
                  <a:srgbClr val="000000"/>
                </a:solidFill>
              </a:rPr>
              <a:t>Get current state</a:t>
            </a:r>
          </a:p>
          <a:p>
            <a:pPr marL="0" indent="0">
              <a:buNone/>
            </a:pPr>
            <a:r>
              <a:rPr lang="en-US" altLang="zh-TW" sz="1400" dirty="0">
                <a:solidFill>
                  <a:srgbClr val="A6D93C"/>
                </a:solidFill>
              </a:rPr>
              <a:t>4</a:t>
            </a:r>
            <a:r>
              <a:rPr lang="en-US" altLang="zh-TW" sz="1400" dirty="0" smtClean="0">
                <a:solidFill>
                  <a:srgbClr val="A6D93C"/>
                </a:solidFill>
              </a:rPr>
              <a:t>. </a:t>
            </a:r>
            <a:r>
              <a:rPr lang="en-US" altLang="zh-TW" sz="1400" dirty="0" smtClean="0">
                <a:solidFill>
                  <a:srgbClr val="000000"/>
                </a:solidFill>
              </a:rPr>
              <a:t>Obtain Q(s, a) for each action</a:t>
            </a:r>
          </a:p>
          <a:p>
            <a:pPr marL="0" indent="0">
              <a:buNone/>
            </a:pPr>
            <a:r>
              <a:rPr lang="en-US" altLang="zh-TW" sz="1400" dirty="0">
                <a:solidFill>
                  <a:srgbClr val="A6D93C"/>
                </a:solidFill>
              </a:rPr>
              <a:t>5</a:t>
            </a:r>
            <a:r>
              <a:rPr lang="en-US" altLang="zh-TW" sz="1400" dirty="0" smtClean="0">
                <a:solidFill>
                  <a:srgbClr val="A6D93C"/>
                </a:solidFill>
              </a:rPr>
              <a:t>. </a:t>
            </a:r>
            <a:r>
              <a:rPr lang="en-US" altLang="zh-TW" sz="1400" dirty="0" smtClean="0">
                <a:solidFill>
                  <a:srgbClr val="000000"/>
                </a:solidFill>
              </a:rPr>
              <a:t>Determine an action so as to be able to balance between exploration and exploitation</a:t>
            </a:r>
            <a:endParaRPr lang="en-US" altLang="zh-TW" sz="1400" i="1" dirty="0" smtClean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altLang="zh-TW" sz="1400" dirty="0">
                <a:solidFill>
                  <a:srgbClr val="A6D93C"/>
                </a:solidFill>
              </a:rPr>
              <a:t>6</a:t>
            </a:r>
            <a:r>
              <a:rPr lang="en-US" altLang="zh-TW" sz="1400" dirty="0" smtClean="0">
                <a:solidFill>
                  <a:srgbClr val="A6D93C"/>
                </a:solidFill>
              </a:rPr>
              <a:t>. </a:t>
            </a:r>
            <a:r>
              <a:rPr lang="en-US" altLang="zh-TW" sz="1400" dirty="0" smtClean="0">
                <a:solidFill>
                  <a:srgbClr val="000000"/>
                </a:solidFill>
              </a:rPr>
              <a:t>Robot moves and gets new state</a:t>
            </a:r>
          </a:p>
          <a:p>
            <a:pPr marL="0" indent="0">
              <a:buNone/>
            </a:pPr>
            <a:r>
              <a:rPr lang="en-US" altLang="zh-TW" sz="1400" dirty="0">
                <a:solidFill>
                  <a:srgbClr val="A6D93C"/>
                </a:solidFill>
              </a:rPr>
              <a:t>7</a:t>
            </a:r>
            <a:r>
              <a:rPr lang="en-US" altLang="zh-TW" sz="1400" dirty="0" smtClean="0">
                <a:solidFill>
                  <a:srgbClr val="A6D93C"/>
                </a:solidFill>
              </a:rPr>
              <a:t>. </a:t>
            </a:r>
            <a:r>
              <a:rPr lang="en-US" altLang="zh-TW" sz="1400" dirty="0" smtClean="0">
                <a:solidFill>
                  <a:srgbClr val="000000"/>
                </a:solidFill>
              </a:rPr>
              <a:t>Get the associated reinforcement values for taking the particular action in the previous state</a:t>
            </a:r>
          </a:p>
          <a:p>
            <a:pPr marL="0" indent="0">
              <a:buNone/>
            </a:pPr>
            <a:r>
              <a:rPr lang="en-US" altLang="zh-TW" sz="1400" dirty="0" smtClean="0">
                <a:solidFill>
                  <a:srgbClr val="A6D93C"/>
                </a:solidFill>
              </a:rPr>
              <a:t>8. </a:t>
            </a:r>
            <a:r>
              <a:rPr lang="en-US" altLang="zh-TW" sz="1400" dirty="0" smtClean="0">
                <a:solidFill>
                  <a:srgbClr val="000000"/>
                </a:solidFill>
              </a:rPr>
              <a:t>Generate </a:t>
            </a:r>
            <a:r>
              <a:rPr lang="en-US" altLang="zh-TW" sz="1400" dirty="0" err="1" smtClean="0">
                <a:solidFill>
                  <a:srgbClr val="000000"/>
                </a:solidFill>
              </a:rPr>
              <a:t>Q</a:t>
            </a:r>
            <a:r>
              <a:rPr lang="en-US" altLang="zh-TW" sz="1400" baseline="30000" dirty="0" err="1" smtClean="0">
                <a:solidFill>
                  <a:srgbClr val="000000"/>
                </a:solidFill>
              </a:rPr>
              <a:t>target</a:t>
            </a:r>
            <a:r>
              <a:rPr lang="en-US" altLang="zh-TW" sz="1400" dirty="0" smtClean="0">
                <a:solidFill>
                  <a:srgbClr val="000000"/>
                </a:solidFill>
              </a:rPr>
              <a:t> according to primary equation and use it to train the net</a:t>
            </a:r>
          </a:p>
          <a:p>
            <a:pPr marL="0" indent="0">
              <a:buNone/>
            </a:pPr>
            <a:r>
              <a:rPr lang="en-US" altLang="zh-TW" sz="1400" dirty="0" smtClean="0">
                <a:solidFill>
                  <a:srgbClr val="A6D93C"/>
                </a:solidFill>
              </a:rPr>
              <a:t>9. </a:t>
            </a:r>
            <a:r>
              <a:rPr lang="en-US" altLang="zh-TW" sz="1400" dirty="0" smtClean="0">
                <a:solidFill>
                  <a:srgbClr val="000000"/>
                </a:solidFill>
              </a:rPr>
              <a:t>Repeat 3-8 until the car get crashed</a:t>
            </a:r>
          </a:p>
          <a:p>
            <a:pPr marL="0" indent="0">
              <a:buNone/>
            </a:pPr>
            <a:r>
              <a:rPr lang="en-US" altLang="zh-TW" sz="1400" dirty="0" smtClean="0">
                <a:solidFill>
                  <a:srgbClr val="A6D93C"/>
                </a:solidFill>
              </a:rPr>
              <a:t>10. </a:t>
            </a:r>
            <a:r>
              <a:rPr lang="en-US" altLang="zh-TW" sz="1400" dirty="0">
                <a:solidFill>
                  <a:srgbClr val="000000"/>
                </a:solidFill>
              </a:rPr>
              <a:t>Repeat </a:t>
            </a:r>
            <a:r>
              <a:rPr lang="en-US" altLang="zh-TW" sz="1400" dirty="0" smtClean="0">
                <a:solidFill>
                  <a:srgbClr val="000000"/>
                </a:solidFill>
              </a:rPr>
              <a:t>2-9 for the number of runs of the experiment</a:t>
            </a:r>
          </a:p>
          <a:p>
            <a:pPr marL="0" indent="0">
              <a:buNone/>
            </a:pPr>
            <a:endParaRPr lang="en-US" altLang="zh-TW" sz="1400" dirty="0" smtClean="0">
              <a:solidFill>
                <a:srgbClr val="000000"/>
              </a:solidFill>
            </a:endParaRPr>
          </a:p>
        </p:txBody>
      </p:sp>
      <p:sp>
        <p:nvSpPr>
          <p:cNvPr id="22" name="圓角矩形 21"/>
          <p:cNvSpPr/>
          <p:nvPr/>
        </p:nvSpPr>
        <p:spPr>
          <a:xfrm>
            <a:off x="2916046" y="5068582"/>
            <a:ext cx="999913" cy="370858"/>
          </a:xfrm>
          <a:prstGeom prst="roundRect">
            <a:avLst>
              <a:gd name="adj" fmla="val 10000"/>
            </a:avLst>
          </a:prstGeom>
          <a:solidFill>
            <a:srgbClr val="FFD25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altLang="zh-TW" sz="1600" dirty="0" smtClean="0">
                <a:solidFill>
                  <a:schemeClr val="tx1"/>
                </a:solidFill>
              </a:rPr>
              <a:t>Delay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9805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21"/>
            <a:ext cx="9144000" cy="6854784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287350" y="2794798"/>
            <a:ext cx="250581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SzPct val="90000"/>
            </a:pPr>
            <a:r>
              <a:rPr lang="en-US" altLang="zh-TW" sz="3600" b="1" dirty="0" smtClean="0">
                <a:solidFill>
                  <a:schemeClr val="bg1"/>
                </a:solidFill>
              </a:rPr>
              <a:t>Conclusion</a:t>
            </a:r>
            <a:endParaRPr lang="en-US" altLang="zh-TW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8432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386561" y="625755"/>
            <a:ext cx="21112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000" b="1" dirty="0" smtClean="0">
                <a:solidFill>
                  <a:schemeClr val="bg1"/>
                </a:solidFill>
              </a:rPr>
              <a:t>Conclusion</a:t>
            </a:r>
            <a:endParaRPr kumimoji="1" lang="zh-TW" altLang="en-US" sz="3000" b="1" dirty="0">
              <a:solidFill>
                <a:schemeClr val="bg1"/>
              </a:solidFill>
            </a:endParaRPr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401977" y="2318973"/>
            <a:ext cx="2247550" cy="487731"/>
          </a:xfrm>
        </p:spPr>
        <p:txBody>
          <a:bodyPr>
            <a:normAutofit/>
          </a:bodyPr>
          <a:lstStyle/>
          <a:p>
            <a:pPr marL="0" lvl="1" indent="0">
              <a:spcBef>
                <a:spcPts val="2000"/>
              </a:spcBef>
              <a:buClr>
                <a:schemeClr val="accent1"/>
              </a:buClr>
              <a:buNone/>
            </a:pPr>
            <a:r>
              <a:rPr lang="en-US" altLang="zh-TW" sz="1900" b="1" dirty="0" smtClean="0">
                <a:solidFill>
                  <a:schemeClr val="tx1"/>
                </a:solidFill>
              </a:rPr>
              <a:t>Results</a:t>
            </a:r>
            <a:r>
              <a:rPr lang="en-US" altLang="zh-TW" sz="1900" b="1" dirty="0" smtClean="0">
                <a:solidFill>
                  <a:schemeClr val="tx1"/>
                </a:solidFill>
              </a:rPr>
              <a:t>:</a:t>
            </a:r>
          </a:p>
          <a:p>
            <a:pPr>
              <a:buSzPct val="70000"/>
              <a:buFont typeface="Wingdings" charset="2"/>
              <a:buChar char="n"/>
            </a:pPr>
            <a:endParaRPr kumimoji="1" lang="en-US" altLang="zh-TW" sz="1400" dirty="0" smtClean="0">
              <a:solidFill>
                <a:schemeClr val="tx1"/>
              </a:solidFill>
            </a:endParaRPr>
          </a:p>
          <a:p>
            <a:pPr>
              <a:buSzPct val="70000"/>
              <a:buFont typeface="Wingdings" charset="2"/>
              <a:buChar char="n"/>
            </a:pPr>
            <a:endParaRPr kumimoji="1" lang="en-US" altLang="zh-TW" sz="1400" dirty="0" smtClean="0">
              <a:solidFill>
                <a:schemeClr val="tx1"/>
              </a:solidFill>
            </a:endParaRPr>
          </a:p>
          <a:p>
            <a:pPr marL="685800" lvl="2" indent="0">
              <a:buSzPct val="70000"/>
              <a:buNone/>
            </a:pPr>
            <a:endParaRPr lang="en" altLang="zh-TW" sz="1200" dirty="0" smtClean="0">
              <a:solidFill>
                <a:schemeClr val="tx1"/>
              </a:solidFill>
            </a:endParaRPr>
          </a:p>
          <a:p>
            <a:pPr lvl="2">
              <a:buSzPct val="70000"/>
              <a:buFont typeface="Wingdings" charset="2"/>
              <a:buChar char="n"/>
            </a:pPr>
            <a:endParaRPr kumimoji="1" lang="en-US" altLang="zh-TW" sz="1200" dirty="0" smtClean="0">
              <a:solidFill>
                <a:schemeClr val="tx1"/>
              </a:solidFill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433" y="2774385"/>
            <a:ext cx="3118372" cy="2340113"/>
          </a:xfrm>
          <a:prstGeom prst="rect">
            <a:avLst/>
          </a:prstGeom>
        </p:spPr>
      </p:pic>
      <p:pic>
        <p:nvPicPr>
          <p:cNvPr id="7" name="Shape 1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9845" y="2774385"/>
            <a:ext cx="3125992" cy="232985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hape 117"/>
          <p:cNvSpPr txBox="1">
            <a:spLocks/>
          </p:cNvSpPr>
          <p:nvPr/>
        </p:nvSpPr>
        <p:spPr>
          <a:xfrm>
            <a:off x="1324421" y="5094496"/>
            <a:ext cx="2346829" cy="6861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S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350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7208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5813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398713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743200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087688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pitchFamily="2" charset="2"/>
              <a:buChar char="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Font typeface="Wingdings" pitchFamily="2" charset="2"/>
              <a:buNone/>
            </a:pPr>
            <a:r>
              <a:rPr lang="en" sz="1500" b="1" dirty="0" smtClean="0">
                <a:solidFill>
                  <a:schemeClr val="tx1"/>
                </a:solidFill>
              </a:rPr>
              <a:t>mean:       2558.16</a:t>
            </a:r>
          </a:p>
          <a:p>
            <a:pPr>
              <a:spcBef>
                <a:spcPts val="0"/>
              </a:spcBef>
              <a:buFont typeface="Wingdings" pitchFamily="2" charset="2"/>
              <a:buNone/>
            </a:pPr>
            <a:r>
              <a:rPr lang="en" sz="1500" b="1" dirty="0">
                <a:solidFill>
                  <a:schemeClr val="tx1"/>
                </a:solidFill>
              </a:rPr>
              <a:t> </a:t>
            </a:r>
            <a:r>
              <a:rPr lang="en" sz="1500" b="1" dirty="0" smtClean="0">
                <a:solidFill>
                  <a:schemeClr val="tx1"/>
                </a:solidFill>
              </a:rPr>
              <a:t>   std:         773.12</a:t>
            </a:r>
          </a:p>
          <a:p>
            <a:pPr>
              <a:spcBef>
                <a:spcPts val="0"/>
              </a:spcBef>
              <a:buFont typeface="Wingdings" pitchFamily="2" charset="2"/>
              <a:buNone/>
            </a:pPr>
            <a:endParaRPr lang="en" sz="1500" b="1" dirty="0" smtClean="0">
              <a:solidFill>
                <a:schemeClr val="tx1"/>
              </a:solidFill>
            </a:endParaRPr>
          </a:p>
          <a:p>
            <a:pPr>
              <a:spcBef>
                <a:spcPts val="0"/>
              </a:spcBef>
              <a:buFont typeface="Wingdings" pitchFamily="2" charset="2"/>
              <a:buNone/>
            </a:pPr>
            <a:r>
              <a:rPr lang="en" sz="1500" b="1" dirty="0" smtClean="0">
                <a:solidFill>
                  <a:schemeClr val="tx1"/>
                </a:solidFill>
              </a:rPr>
              <a:t> </a:t>
            </a:r>
          </a:p>
          <a:p>
            <a:pPr>
              <a:spcBef>
                <a:spcPts val="0"/>
              </a:spcBef>
              <a:buFont typeface="Wingdings" pitchFamily="2" charset="2"/>
              <a:buNone/>
            </a:pPr>
            <a:endParaRPr lang="en" sz="1500" dirty="0">
              <a:solidFill>
                <a:schemeClr val="tx1"/>
              </a:solidFill>
            </a:endParaRPr>
          </a:p>
        </p:txBody>
      </p:sp>
      <p:sp>
        <p:nvSpPr>
          <p:cNvPr id="9" name="Shape 117"/>
          <p:cNvSpPr txBox="1">
            <a:spLocks/>
          </p:cNvSpPr>
          <p:nvPr/>
        </p:nvSpPr>
        <p:spPr>
          <a:xfrm>
            <a:off x="5521659" y="5094496"/>
            <a:ext cx="2346829" cy="6861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S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350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7208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5813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398713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743200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087688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pitchFamily="2" charset="2"/>
              <a:buChar char="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Font typeface="Wingdings" pitchFamily="2" charset="2"/>
              <a:buNone/>
            </a:pPr>
            <a:r>
              <a:rPr lang="en" sz="1500" b="1" dirty="0" smtClean="0">
                <a:solidFill>
                  <a:schemeClr val="tx1"/>
                </a:solidFill>
              </a:rPr>
              <a:t>mean:       139.32</a:t>
            </a:r>
          </a:p>
          <a:p>
            <a:pPr>
              <a:spcBef>
                <a:spcPts val="0"/>
              </a:spcBef>
              <a:buFont typeface="Wingdings" pitchFamily="2" charset="2"/>
              <a:buNone/>
            </a:pPr>
            <a:r>
              <a:rPr lang="en" sz="1500" b="1" dirty="0">
                <a:solidFill>
                  <a:schemeClr val="tx1"/>
                </a:solidFill>
              </a:rPr>
              <a:t> </a:t>
            </a:r>
            <a:r>
              <a:rPr lang="en" sz="1500" b="1" dirty="0" smtClean="0">
                <a:solidFill>
                  <a:schemeClr val="tx1"/>
                </a:solidFill>
              </a:rPr>
              <a:t>   std:         87.12</a:t>
            </a:r>
          </a:p>
          <a:p>
            <a:pPr>
              <a:spcBef>
                <a:spcPts val="0"/>
              </a:spcBef>
              <a:buFont typeface="Wingdings" pitchFamily="2" charset="2"/>
              <a:buNone/>
            </a:pPr>
            <a:endParaRPr lang="en" sz="1500" b="1" dirty="0" smtClean="0">
              <a:solidFill>
                <a:schemeClr val="tx1"/>
              </a:solidFill>
            </a:endParaRPr>
          </a:p>
          <a:p>
            <a:pPr>
              <a:spcBef>
                <a:spcPts val="0"/>
              </a:spcBef>
              <a:buFont typeface="Wingdings" pitchFamily="2" charset="2"/>
              <a:buNone/>
            </a:pPr>
            <a:r>
              <a:rPr lang="en" sz="1500" b="1" dirty="0" smtClean="0">
                <a:solidFill>
                  <a:schemeClr val="tx1"/>
                </a:solidFill>
              </a:rPr>
              <a:t> </a:t>
            </a:r>
          </a:p>
          <a:p>
            <a:pPr>
              <a:spcBef>
                <a:spcPts val="0"/>
              </a:spcBef>
              <a:buFont typeface="Wingdings" pitchFamily="2" charset="2"/>
              <a:buNone/>
            </a:pPr>
            <a:endParaRPr lang="en" sz="1500" dirty="0">
              <a:solidFill>
                <a:schemeClr val="tx1"/>
              </a:solidFill>
            </a:endParaRPr>
          </a:p>
        </p:txBody>
      </p:sp>
      <p:sp>
        <p:nvSpPr>
          <p:cNvPr id="10" name="Shape 117"/>
          <p:cNvSpPr txBox="1">
            <a:spLocks/>
          </p:cNvSpPr>
          <p:nvPr/>
        </p:nvSpPr>
        <p:spPr>
          <a:xfrm>
            <a:off x="417656" y="5760516"/>
            <a:ext cx="8393194" cy="925004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S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350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720850" indent="-3492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90000"/>
              <a:buFont typeface="Wingdings" pitchFamily="2" charset="2"/>
              <a:buChar char="S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055813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398713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743200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90000"/>
              <a:buFont typeface="Wingdings" pitchFamily="2" charset="2"/>
              <a:buChar char="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087688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Wingdings" pitchFamily="2" charset="2"/>
              <a:buChar char="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Font typeface="Wingdings" pitchFamily="2" charset="2"/>
              <a:buNone/>
            </a:pPr>
            <a:r>
              <a:rPr lang="en" sz="1500" b="1" u="sng" dirty="0" smtClean="0">
                <a:solidFill>
                  <a:schemeClr val="tx1"/>
                </a:solidFill>
              </a:rPr>
              <a:t>Conclusion: </a:t>
            </a:r>
          </a:p>
          <a:p>
            <a:pPr>
              <a:spcBef>
                <a:spcPts val="0"/>
              </a:spcBef>
              <a:buFont typeface="Wingdings" pitchFamily="2" charset="2"/>
              <a:buAutoNum type="arabicParenR"/>
            </a:pPr>
            <a:r>
              <a:rPr lang="en" sz="1500" dirty="0" smtClean="0">
                <a:solidFill>
                  <a:schemeClr val="tx1"/>
                </a:solidFill>
              </a:rPr>
              <a:t>Q-Learning provides an effective unsupervised learning technique for training our robocar</a:t>
            </a:r>
          </a:p>
          <a:p>
            <a:pPr>
              <a:spcBef>
                <a:spcPts val="0"/>
              </a:spcBef>
              <a:buFont typeface="Wingdings" pitchFamily="2" charset="2"/>
              <a:buAutoNum type="arabicParenR"/>
            </a:pPr>
            <a:r>
              <a:rPr lang="en" sz="1500" dirty="0" smtClean="0">
                <a:solidFill>
                  <a:schemeClr val="tx1"/>
                </a:solidFill>
              </a:rPr>
              <a:t>Neural-net-based Q-learning improves over time, nut not as same rate as Table-based Q-learning.</a:t>
            </a:r>
            <a:endParaRPr lang="en" sz="1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2902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386561" y="625755"/>
            <a:ext cx="21112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000" b="1" dirty="0" smtClean="0">
                <a:solidFill>
                  <a:schemeClr val="bg1"/>
                </a:solidFill>
              </a:rPr>
              <a:t>Conclusion</a:t>
            </a:r>
            <a:endParaRPr kumimoji="1" lang="zh-TW" altLang="en-US" sz="3000" b="1" dirty="0">
              <a:solidFill>
                <a:schemeClr val="bg1"/>
              </a:solidFill>
            </a:endParaRPr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401976" y="2318973"/>
            <a:ext cx="7899873" cy="4052903"/>
          </a:xfrm>
        </p:spPr>
        <p:txBody>
          <a:bodyPr>
            <a:normAutofit/>
          </a:bodyPr>
          <a:lstStyle/>
          <a:p>
            <a:pPr marL="0" lvl="1" indent="0">
              <a:spcBef>
                <a:spcPts val="2000"/>
              </a:spcBef>
              <a:buClr>
                <a:schemeClr val="accent1"/>
              </a:buClr>
              <a:buNone/>
            </a:pPr>
            <a:r>
              <a:rPr lang="en-US" altLang="zh-TW" sz="1900" b="1" dirty="0" smtClean="0">
                <a:solidFill>
                  <a:schemeClr val="tx1"/>
                </a:solidFill>
              </a:rPr>
              <a:t>Visual Display</a:t>
            </a:r>
            <a:r>
              <a:rPr lang="en-US" altLang="zh-TW" sz="1900" b="1" dirty="0" smtClean="0">
                <a:solidFill>
                  <a:schemeClr val="tx1"/>
                </a:solidFill>
              </a:rPr>
              <a:t>:</a:t>
            </a:r>
          </a:p>
          <a:p>
            <a:pPr marL="0" indent="0">
              <a:buSzPct val="70000"/>
              <a:buNone/>
            </a:pPr>
            <a:endParaRPr kumimoji="1" lang="en-US" altLang="zh-TW" sz="1400" dirty="0" smtClean="0">
              <a:solidFill>
                <a:schemeClr val="tx1"/>
              </a:solidFill>
            </a:endParaRPr>
          </a:p>
          <a:p>
            <a:pPr>
              <a:buSzPct val="70000"/>
              <a:buFont typeface="Wingdings" charset="2"/>
              <a:buChar char="n"/>
            </a:pPr>
            <a:endParaRPr kumimoji="1" lang="en-US" altLang="zh-TW" sz="1400" dirty="0" smtClean="0">
              <a:solidFill>
                <a:schemeClr val="tx1"/>
              </a:solidFill>
            </a:endParaRPr>
          </a:p>
          <a:p>
            <a:pPr marL="685800" lvl="2" indent="0">
              <a:buSzPct val="70000"/>
              <a:buNone/>
            </a:pPr>
            <a:endParaRPr lang="en" altLang="zh-TW" sz="1200" dirty="0" smtClean="0">
              <a:solidFill>
                <a:schemeClr val="tx1"/>
              </a:solidFill>
            </a:endParaRPr>
          </a:p>
          <a:p>
            <a:pPr lvl="2">
              <a:buSzPct val="70000"/>
              <a:buFont typeface="Wingdings" charset="2"/>
              <a:buChar char="n"/>
            </a:pPr>
            <a:endParaRPr kumimoji="1" lang="en-US" altLang="zh-TW" sz="1200" dirty="0" smtClean="0">
              <a:solidFill>
                <a:schemeClr val="tx1"/>
              </a:solidFill>
            </a:endParaRPr>
          </a:p>
        </p:txBody>
      </p:sp>
      <p:pic>
        <p:nvPicPr>
          <p:cNvPr id="3" name="Untitled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83444" y="2607716"/>
            <a:ext cx="5894803" cy="4281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047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21"/>
            <a:ext cx="9144000" cy="6854784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287350" y="2794798"/>
            <a:ext cx="250426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SzPct val="90000"/>
            </a:pPr>
            <a:r>
              <a:rPr lang="en-US" altLang="zh-TW" sz="3600" b="1" smtClean="0">
                <a:solidFill>
                  <a:schemeClr val="bg1"/>
                </a:solidFill>
              </a:rPr>
              <a:t>Thank you.</a:t>
            </a:r>
            <a:endParaRPr lang="en-US" altLang="zh-TW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732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圓角矩形 29"/>
          <p:cNvSpPr/>
          <p:nvPr/>
        </p:nvSpPr>
        <p:spPr>
          <a:xfrm>
            <a:off x="4947842" y="5998829"/>
            <a:ext cx="2561061" cy="429585"/>
          </a:xfrm>
          <a:prstGeom prst="roundRect">
            <a:avLst>
              <a:gd name="adj" fmla="val 10000"/>
            </a:avLst>
          </a:prstGeom>
          <a:solidFill>
            <a:srgbClr val="FFEA97"/>
          </a:solidFill>
          <a:ln>
            <a:solidFill>
              <a:srgbClr val="DFB347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algn="ctr"/>
            <a:r>
              <a:rPr lang="en-US" altLang="zh-TW" sz="1600" b="1" dirty="0" smtClean="0">
                <a:solidFill>
                  <a:schemeClr val="tx1"/>
                </a:solidFill>
              </a:rPr>
              <a:t>Value iteration update</a:t>
            </a:r>
            <a:endParaRPr lang="zh-TW" altLang="en-US" sz="1600" b="1" dirty="0">
              <a:solidFill>
                <a:schemeClr val="tx1"/>
              </a:solidFill>
            </a:endParaRPr>
          </a:p>
        </p:txBody>
      </p:sp>
      <p:sp>
        <p:nvSpPr>
          <p:cNvPr id="24" name="圓角矩形 23"/>
          <p:cNvSpPr/>
          <p:nvPr/>
        </p:nvSpPr>
        <p:spPr>
          <a:xfrm>
            <a:off x="3452690" y="2705472"/>
            <a:ext cx="5610133" cy="3138799"/>
          </a:xfrm>
          <a:prstGeom prst="roundRect">
            <a:avLst>
              <a:gd name="adj" fmla="val 10000"/>
            </a:avLst>
          </a:prstGeom>
          <a:solidFill>
            <a:srgbClr val="DFB347">
              <a:alpha val="50000"/>
            </a:srgb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algn="ctr"/>
            <a:endParaRPr lang="zh-TW" altLang="en-US" sz="1600" dirty="0">
              <a:solidFill>
                <a:schemeClr val="tx1"/>
              </a:solidFill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386561" y="625755"/>
            <a:ext cx="256869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000" b="1" dirty="0" smtClean="0">
                <a:solidFill>
                  <a:schemeClr val="bg1"/>
                </a:solidFill>
              </a:rPr>
              <a:t>Fundamentals</a:t>
            </a:r>
            <a:endParaRPr kumimoji="1" lang="zh-TW" altLang="en-US" sz="3000" b="1" dirty="0">
              <a:solidFill>
                <a:schemeClr val="bg1"/>
              </a:solidFill>
            </a:endParaRPr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401976" y="2318974"/>
            <a:ext cx="2649411" cy="386498"/>
          </a:xfrm>
        </p:spPr>
        <p:txBody>
          <a:bodyPr>
            <a:normAutofit/>
          </a:bodyPr>
          <a:lstStyle/>
          <a:p>
            <a:pPr marL="0" indent="0">
              <a:buSzPct val="90000"/>
              <a:buNone/>
            </a:pPr>
            <a:r>
              <a:rPr lang="en-US" altLang="zh-TW" sz="1900" b="1" dirty="0" smtClean="0">
                <a:solidFill>
                  <a:srgbClr val="000000"/>
                </a:solidFill>
              </a:rPr>
              <a:t>Q-Learning (Visual):</a:t>
            </a:r>
          </a:p>
        </p:txBody>
      </p:sp>
      <p:sp>
        <p:nvSpPr>
          <p:cNvPr id="7" name="圓角矩形 6"/>
          <p:cNvSpPr/>
          <p:nvPr/>
        </p:nvSpPr>
        <p:spPr>
          <a:xfrm>
            <a:off x="455990" y="3063034"/>
            <a:ext cx="2010242" cy="584692"/>
          </a:xfrm>
          <a:prstGeom prst="roundRect">
            <a:avLst>
              <a:gd name="adj" fmla="val 10000"/>
            </a:avLst>
          </a:prstGeom>
          <a:solidFill>
            <a:srgbClr val="FFD25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altLang="zh-TW" sz="1600" dirty="0" smtClean="0">
                <a:solidFill>
                  <a:schemeClr val="tx1"/>
                </a:solidFill>
              </a:rPr>
              <a:t>Initial Q-Learning Function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  <p:sp>
        <p:nvSpPr>
          <p:cNvPr id="9" name="向左箭號 8"/>
          <p:cNvSpPr/>
          <p:nvPr/>
        </p:nvSpPr>
        <p:spPr>
          <a:xfrm rot="10800000">
            <a:off x="2678947" y="3220023"/>
            <a:ext cx="744882" cy="259210"/>
          </a:xfrm>
          <a:prstGeom prst="leftArrow">
            <a:avLst>
              <a:gd name="adj1" fmla="val 60000"/>
              <a:gd name="adj2" fmla="val 50000"/>
            </a:avLst>
          </a:prstGeom>
          <a:solidFill>
            <a:srgbClr val="CBDD36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4" name="圓角矩形 13"/>
          <p:cNvSpPr/>
          <p:nvPr/>
        </p:nvSpPr>
        <p:spPr>
          <a:xfrm>
            <a:off x="3673357" y="2855486"/>
            <a:ext cx="1987093" cy="949933"/>
          </a:xfrm>
          <a:prstGeom prst="roundRect">
            <a:avLst>
              <a:gd name="adj" fmla="val 10000"/>
            </a:avLst>
          </a:prstGeom>
          <a:solidFill>
            <a:srgbClr val="FFD25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lvl="0" algn="ctr">
              <a:defRPr/>
            </a:pPr>
            <a:r>
              <a:rPr lang="en-US" altLang="zh-TW" sz="1600" dirty="0">
                <a:solidFill>
                  <a:srgbClr val="000000"/>
                </a:solidFill>
              </a:rPr>
              <a:t>Take action and store previous state: </a:t>
            </a:r>
          </a:p>
          <a:p>
            <a:pPr lvl="0" algn="ctr">
              <a:defRPr/>
            </a:pPr>
            <a:r>
              <a:rPr lang="en-US" altLang="zh-TW" sz="1600" i="1" dirty="0" smtClean="0">
                <a:solidFill>
                  <a:srgbClr val="000000"/>
                </a:solidFill>
              </a:rPr>
              <a:t>(</a:t>
            </a:r>
            <a:r>
              <a:rPr lang="en-US" altLang="zh-TW" sz="1600" i="1" dirty="0">
                <a:solidFill>
                  <a:srgbClr val="000000"/>
                </a:solidFill>
              </a:rPr>
              <a:t>S, A, P, </a:t>
            </a:r>
            <a:r>
              <a:rPr lang="en-US" altLang="zh-TW" sz="1600" i="1" dirty="0" err="1">
                <a:solidFill>
                  <a:srgbClr val="000000"/>
                </a:solidFill>
              </a:rPr>
              <a:t>R</a:t>
            </a:r>
            <a:r>
              <a:rPr lang="en-US" altLang="zh-TW" sz="1600" i="1" dirty="0" err="1" smtClean="0">
                <a:solidFill>
                  <a:srgbClr val="000000"/>
                </a:solidFill>
              </a:rPr>
              <a:t>,γ</a:t>
            </a:r>
            <a:r>
              <a:rPr lang="en-US" altLang="zh-TW" sz="1600" i="1" dirty="0">
                <a:solidFill>
                  <a:srgbClr val="000000"/>
                </a:solidFill>
              </a:rPr>
              <a:t>)</a:t>
            </a:r>
            <a:endParaRPr lang="zh-TW" altLang="en-US" sz="1600" i="1" dirty="0">
              <a:solidFill>
                <a:srgbClr val="000000"/>
              </a:solidFill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6880654" y="2860579"/>
            <a:ext cx="2010242" cy="912350"/>
          </a:xfrm>
          <a:prstGeom prst="roundRect">
            <a:avLst>
              <a:gd name="adj" fmla="val 10000"/>
            </a:avLst>
          </a:prstGeom>
          <a:solidFill>
            <a:srgbClr val="FFD25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altLang="zh-TW" sz="1600" dirty="0" smtClean="0">
                <a:solidFill>
                  <a:schemeClr val="tx1"/>
                </a:solidFill>
              </a:rPr>
              <a:t>Calculate the reward of previous action at previous state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  <p:sp>
        <p:nvSpPr>
          <p:cNvPr id="17" name="向左箭號 16"/>
          <p:cNvSpPr/>
          <p:nvPr/>
        </p:nvSpPr>
        <p:spPr>
          <a:xfrm rot="10800000">
            <a:off x="5881346" y="3242818"/>
            <a:ext cx="744882" cy="259210"/>
          </a:xfrm>
          <a:prstGeom prst="leftArrow">
            <a:avLst>
              <a:gd name="adj1" fmla="val 60000"/>
              <a:gd name="adj2" fmla="val 50000"/>
            </a:avLst>
          </a:prstGeom>
          <a:solidFill>
            <a:srgbClr val="CBDD36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8" name="向左箭號 17"/>
          <p:cNvSpPr/>
          <p:nvPr/>
        </p:nvSpPr>
        <p:spPr>
          <a:xfrm rot="16200000">
            <a:off x="7506358" y="4352255"/>
            <a:ext cx="744882" cy="259210"/>
          </a:xfrm>
          <a:prstGeom prst="leftArrow">
            <a:avLst>
              <a:gd name="adj1" fmla="val 60000"/>
              <a:gd name="adj2" fmla="val 50000"/>
            </a:avLst>
          </a:prstGeom>
          <a:solidFill>
            <a:srgbClr val="CBDD36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9" name="圓角矩形 18"/>
          <p:cNvSpPr/>
          <p:nvPr/>
        </p:nvSpPr>
        <p:spPr>
          <a:xfrm>
            <a:off x="6880654" y="4988292"/>
            <a:ext cx="2010242" cy="717122"/>
          </a:xfrm>
          <a:prstGeom prst="roundRect">
            <a:avLst>
              <a:gd name="adj" fmla="val 10000"/>
            </a:avLst>
          </a:prstGeom>
          <a:solidFill>
            <a:srgbClr val="FFD25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altLang="zh-TW" sz="1600" dirty="0" smtClean="0">
                <a:solidFill>
                  <a:schemeClr val="tx1"/>
                </a:solidFill>
              </a:rPr>
              <a:t>Update Q-Learning Function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  <p:sp>
        <p:nvSpPr>
          <p:cNvPr id="20" name="向左箭號 19"/>
          <p:cNvSpPr/>
          <p:nvPr/>
        </p:nvSpPr>
        <p:spPr>
          <a:xfrm>
            <a:off x="5854852" y="5220677"/>
            <a:ext cx="744882" cy="259210"/>
          </a:xfrm>
          <a:prstGeom prst="leftArrow">
            <a:avLst>
              <a:gd name="adj1" fmla="val 60000"/>
              <a:gd name="adj2" fmla="val 50000"/>
            </a:avLst>
          </a:prstGeom>
          <a:solidFill>
            <a:srgbClr val="CBDD36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1" name="圓角矩形 20"/>
          <p:cNvSpPr/>
          <p:nvPr/>
        </p:nvSpPr>
        <p:spPr>
          <a:xfrm>
            <a:off x="3650208" y="4988292"/>
            <a:ext cx="2010242" cy="717122"/>
          </a:xfrm>
          <a:prstGeom prst="roundRect">
            <a:avLst>
              <a:gd name="adj" fmla="val 10000"/>
            </a:avLst>
          </a:prstGeom>
          <a:solidFill>
            <a:srgbClr val="FFD25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altLang="zh-TW" sz="1600" dirty="0" smtClean="0">
                <a:solidFill>
                  <a:schemeClr val="tx1"/>
                </a:solidFill>
              </a:rPr>
              <a:t>Update state and reward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  <p:sp>
        <p:nvSpPr>
          <p:cNvPr id="23" name="向左箭號 22"/>
          <p:cNvSpPr/>
          <p:nvPr/>
        </p:nvSpPr>
        <p:spPr>
          <a:xfrm rot="5400000">
            <a:off x="4296277" y="4352254"/>
            <a:ext cx="744882" cy="259210"/>
          </a:xfrm>
          <a:prstGeom prst="leftArrow">
            <a:avLst>
              <a:gd name="adj1" fmla="val 60000"/>
              <a:gd name="adj2" fmla="val 50000"/>
            </a:avLst>
          </a:prstGeom>
          <a:solidFill>
            <a:srgbClr val="CBDD36"/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6" name="向左箭號 25"/>
          <p:cNvSpPr/>
          <p:nvPr/>
        </p:nvSpPr>
        <p:spPr>
          <a:xfrm>
            <a:off x="2306505" y="4382519"/>
            <a:ext cx="744882" cy="259210"/>
          </a:xfrm>
          <a:prstGeom prst="leftArrow">
            <a:avLst>
              <a:gd name="adj1" fmla="val 60000"/>
              <a:gd name="adj2" fmla="val 50000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0">
            <a:schemeClr val="accent1">
              <a:tint val="60000"/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27" name="群組 26"/>
          <p:cNvGrpSpPr/>
          <p:nvPr/>
        </p:nvGrpSpPr>
        <p:grpSpPr>
          <a:xfrm>
            <a:off x="980964" y="4105126"/>
            <a:ext cx="1005137" cy="911479"/>
            <a:chOff x="2988160" y="2064817"/>
            <a:chExt cx="1369887" cy="1310554"/>
          </a:xfrm>
        </p:grpSpPr>
        <p:sp>
          <p:nvSpPr>
            <p:cNvPr id="28" name="橢圓 27"/>
            <p:cNvSpPr/>
            <p:nvPr/>
          </p:nvSpPr>
          <p:spPr>
            <a:xfrm>
              <a:off x="2988160" y="2064817"/>
              <a:ext cx="1369887" cy="1310554"/>
            </a:xfrm>
            <a:prstGeom prst="ellipse">
              <a:avLst/>
            </a:prstGeom>
            <a:solidFill>
              <a:srgbClr val="00D4D4"/>
            </a:solidFill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9" name="橢圓 4"/>
            <p:cNvSpPr/>
            <p:nvPr/>
          </p:nvSpPr>
          <p:spPr>
            <a:xfrm>
              <a:off x="3188775" y="2256743"/>
              <a:ext cx="968657" cy="92670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335" tIns="13335" rIns="13335" bIns="13335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TW" sz="1600" b="1" kern="1200" dirty="0" smtClean="0">
                  <a:solidFill>
                    <a:srgbClr val="000000"/>
                  </a:solidFill>
                </a:rPr>
                <a:t>Policy (π)</a:t>
              </a:r>
              <a:endParaRPr lang="zh-TW" altLang="en-US" sz="1600" b="1" kern="1200" dirty="0">
                <a:solidFill>
                  <a:srgbClr val="000000"/>
                </a:solidFill>
              </a:endParaRPr>
            </a:p>
          </p:txBody>
        </p:sp>
      </p:grpSp>
      <p:cxnSp>
        <p:nvCxnSpPr>
          <p:cNvPr id="32" name="直線箭頭接點 31"/>
          <p:cNvCxnSpPr/>
          <p:nvPr/>
        </p:nvCxnSpPr>
        <p:spPr>
          <a:xfrm>
            <a:off x="1443125" y="5059895"/>
            <a:ext cx="0" cy="645519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文字方塊 35"/>
          <p:cNvSpPr txBox="1"/>
          <p:nvPr/>
        </p:nvSpPr>
        <p:spPr>
          <a:xfrm>
            <a:off x="311795" y="5808068"/>
            <a:ext cx="2739591" cy="692497"/>
          </a:xfrm>
          <a:prstGeom prst="rect">
            <a:avLst/>
          </a:prstGeom>
          <a:solidFill>
            <a:srgbClr val="FFEA97"/>
          </a:solidFill>
          <a:ln>
            <a:solidFill>
              <a:srgbClr val="DFB347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kumimoji="1" lang="en-US" altLang="zh-TW" sz="1300" b="1" dirty="0" smtClean="0"/>
              <a:t>Core of reinforcement learning</a:t>
            </a:r>
            <a:r>
              <a:rPr kumimoji="1" lang="en-US" altLang="zh-TW" sz="1300" b="1" dirty="0" smtClean="0"/>
              <a:t>:</a:t>
            </a:r>
          </a:p>
          <a:p>
            <a:r>
              <a:rPr kumimoji="1" lang="en-US" altLang="zh-CN" sz="1300" dirty="0" smtClean="0"/>
              <a:t>Find the optimal policy that maximize reward.</a:t>
            </a:r>
          </a:p>
        </p:txBody>
      </p:sp>
    </p:spTree>
    <p:extLst>
      <p:ext uri="{BB962C8B-B14F-4D97-AF65-F5344CB8AC3E}">
        <p14:creationId xmlns:p14="http://schemas.microsoft.com/office/powerpoint/2010/main" val="1786732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386561" y="625755"/>
            <a:ext cx="147539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000" b="1" dirty="0" smtClean="0">
                <a:solidFill>
                  <a:schemeClr val="bg1"/>
                </a:solidFill>
              </a:rPr>
              <a:t>Outline</a:t>
            </a:r>
            <a:endParaRPr kumimoji="1" lang="zh-TW" altLang="en-US" sz="3000" b="1" dirty="0">
              <a:solidFill>
                <a:schemeClr val="bg1"/>
              </a:solidFill>
            </a:endParaRPr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401976" y="2318973"/>
            <a:ext cx="7899873" cy="4052903"/>
          </a:xfrm>
        </p:spPr>
        <p:txBody>
          <a:bodyPr>
            <a:normAutofit/>
          </a:bodyPr>
          <a:lstStyle/>
          <a:p>
            <a:pPr marL="457200" indent="-457200">
              <a:buSzPct val="90000"/>
              <a:buFont typeface="+mj-lt"/>
              <a:buAutoNum type="arabicPeriod"/>
            </a:pPr>
            <a:r>
              <a:rPr lang="en-US" altLang="zh-TW" sz="1900" b="1" dirty="0" smtClean="0">
                <a:solidFill>
                  <a:srgbClr val="000000"/>
                </a:solidFill>
              </a:rPr>
              <a:t>Fundamentals</a:t>
            </a:r>
            <a:endParaRPr lang="en-US" altLang="zh-TW" sz="1900" b="1" dirty="0" smtClean="0">
              <a:solidFill>
                <a:srgbClr val="000000"/>
              </a:solidFill>
            </a:endParaRPr>
          </a:p>
          <a:p>
            <a:pPr lvl="1">
              <a:buSzPct val="60000"/>
              <a:buFont typeface="Wingdings" charset="2"/>
              <a:buChar char="²"/>
            </a:pPr>
            <a:r>
              <a:rPr lang="en-US" altLang="zh-TW" sz="1900" dirty="0" smtClean="0">
                <a:solidFill>
                  <a:srgbClr val="000000"/>
                </a:solidFill>
              </a:rPr>
              <a:t>Reinforcement Learning</a:t>
            </a:r>
            <a:endParaRPr lang="en-US" altLang="zh-TW" sz="1900" dirty="0" smtClean="0">
              <a:solidFill>
                <a:srgbClr val="000000"/>
              </a:solidFill>
            </a:endParaRPr>
          </a:p>
          <a:p>
            <a:pPr lvl="1">
              <a:buSzPct val="60000"/>
              <a:buFont typeface="Wingdings" charset="2"/>
              <a:buChar char="²"/>
            </a:pPr>
            <a:r>
              <a:rPr lang="en-US" altLang="zh-TW" sz="1900" dirty="0" smtClean="0">
                <a:solidFill>
                  <a:srgbClr val="000000"/>
                </a:solidFill>
              </a:rPr>
              <a:t>Q-Learning</a:t>
            </a:r>
          </a:p>
          <a:p>
            <a:pPr lvl="1">
              <a:buSzPct val="60000"/>
              <a:buFont typeface="Wingdings" charset="2"/>
              <a:buChar char="²"/>
            </a:pPr>
            <a:r>
              <a:rPr lang="en-US" altLang="zh-TW" sz="1900" dirty="0" smtClean="0">
                <a:solidFill>
                  <a:srgbClr val="000000"/>
                </a:solidFill>
              </a:rPr>
              <a:t>Learning Rule</a:t>
            </a:r>
            <a:endParaRPr lang="en-US" altLang="zh-TW" sz="1900" dirty="0" smtClean="0">
              <a:solidFill>
                <a:srgbClr val="000000"/>
              </a:solidFill>
            </a:endParaRPr>
          </a:p>
          <a:p>
            <a:pPr marL="457200" indent="-457200">
              <a:buSzPct val="90000"/>
              <a:buFont typeface="+mj-lt"/>
              <a:buAutoNum type="arabicPeriod"/>
            </a:pPr>
            <a:r>
              <a:rPr lang="en-US" altLang="zh-TW" sz="1900" b="1" dirty="0" smtClean="0">
                <a:solidFill>
                  <a:srgbClr val="000000"/>
                </a:solidFill>
              </a:rPr>
              <a:t>Q-Learning</a:t>
            </a:r>
            <a:endParaRPr lang="en-US" altLang="zh-TW" sz="1900" b="1" dirty="0">
              <a:solidFill>
                <a:srgbClr val="000000"/>
              </a:solidFill>
            </a:endParaRPr>
          </a:p>
          <a:p>
            <a:pPr lvl="1">
              <a:buSzPct val="60000"/>
              <a:buFont typeface="Wingdings" charset="2"/>
              <a:buChar char="²"/>
            </a:pPr>
            <a:r>
              <a:rPr lang="en-US" altLang="zh-TW" sz="1900" dirty="0" smtClean="0">
                <a:solidFill>
                  <a:srgbClr val="000000"/>
                </a:solidFill>
              </a:rPr>
              <a:t>Table-based</a:t>
            </a:r>
          </a:p>
          <a:p>
            <a:pPr lvl="1">
              <a:buSzPct val="60000"/>
              <a:buFont typeface="Wingdings" charset="2"/>
              <a:buChar char="²"/>
            </a:pPr>
            <a:r>
              <a:rPr lang="en-US" altLang="zh-TW" sz="1900" dirty="0" smtClean="0">
                <a:solidFill>
                  <a:srgbClr val="000000"/>
                </a:solidFill>
              </a:rPr>
              <a:t>Neural-net-based</a:t>
            </a:r>
          </a:p>
          <a:p>
            <a:pPr marL="457200" indent="-457200">
              <a:buSzPct val="90000"/>
              <a:buFont typeface="+mj-lt"/>
              <a:buAutoNum type="arabicPeriod"/>
            </a:pPr>
            <a:r>
              <a:rPr lang="en-US" altLang="zh-TW" sz="1900" b="1" dirty="0" smtClean="0">
                <a:solidFill>
                  <a:srgbClr val="000000"/>
                </a:solidFill>
              </a:rPr>
              <a:t>Conclusion</a:t>
            </a:r>
          </a:p>
          <a:p>
            <a:pPr lvl="1">
              <a:buSzPct val="60000"/>
              <a:buFont typeface="Wingdings" charset="2"/>
              <a:buChar char="²"/>
            </a:pPr>
            <a:endParaRPr kumimoji="1" lang="zh-TW" alt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6950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21"/>
            <a:ext cx="9144000" cy="6854784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056450" y="2804353"/>
            <a:ext cx="304550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SzPct val="90000"/>
            </a:pPr>
            <a:r>
              <a:rPr lang="en-US" altLang="zh-TW" sz="3600" b="1" dirty="0" smtClean="0">
                <a:solidFill>
                  <a:srgbClr val="FFFFFF"/>
                </a:solidFill>
              </a:rPr>
              <a:t>Fundamentals</a:t>
            </a:r>
            <a:endParaRPr lang="en-US" altLang="zh-TW" sz="3600" b="1" dirty="0" smtClea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2701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386561" y="625755"/>
            <a:ext cx="256869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000" b="1" dirty="0" smtClean="0">
                <a:solidFill>
                  <a:schemeClr val="bg1"/>
                </a:solidFill>
              </a:rPr>
              <a:t>Fundamentals</a:t>
            </a:r>
            <a:endParaRPr kumimoji="1" lang="zh-TW" altLang="en-US" sz="3000" b="1" dirty="0">
              <a:solidFill>
                <a:schemeClr val="bg1"/>
              </a:solidFill>
            </a:endParaRPr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401976" y="2318973"/>
            <a:ext cx="7899873" cy="4052903"/>
          </a:xfrm>
        </p:spPr>
        <p:txBody>
          <a:bodyPr>
            <a:normAutofit/>
          </a:bodyPr>
          <a:lstStyle/>
          <a:p>
            <a:pPr marL="0" indent="0">
              <a:buSzPct val="90000"/>
              <a:buNone/>
            </a:pPr>
            <a:r>
              <a:rPr lang="en-US" altLang="zh-TW" sz="1900" b="1" dirty="0" smtClean="0">
                <a:solidFill>
                  <a:schemeClr val="tx1"/>
                </a:solidFill>
              </a:rPr>
              <a:t>Reinforcement Learning:</a:t>
            </a:r>
          </a:p>
          <a:p>
            <a:pPr>
              <a:buSzPct val="70000"/>
              <a:buFont typeface="Wingdings" charset="2"/>
              <a:buChar char="n"/>
            </a:pPr>
            <a:r>
              <a:rPr kumimoji="1" lang="en-US" altLang="zh-TW" sz="1600" dirty="0" smtClean="0">
                <a:solidFill>
                  <a:schemeClr val="tx1"/>
                </a:solidFill>
              </a:rPr>
              <a:t>Basic reinforcement learning model is comprised of:</a:t>
            </a:r>
          </a:p>
          <a:p>
            <a:pPr lvl="1">
              <a:buClr>
                <a:srgbClr val="A6D93C"/>
              </a:buClr>
              <a:buSzPct val="100000"/>
              <a:buFont typeface="+mj-lt"/>
              <a:buAutoNum type="arabicParenR"/>
            </a:pPr>
            <a:r>
              <a:rPr kumimoji="1" lang="en-US" altLang="zh-TW" sz="1500" dirty="0" smtClean="0">
                <a:solidFill>
                  <a:schemeClr val="tx1"/>
                </a:solidFill>
              </a:rPr>
              <a:t>a set of environment and agent states S</a:t>
            </a:r>
          </a:p>
          <a:p>
            <a:pPr lvl="1">
              <a:buClr>
                <a:srgbClr val="A6D93C"/>
              </a:buClr>
              <a:buSzPct val="100000"/>
              <a:buFont typeface="+mj-lt"/>
              <a:buAutoNum type="arabicParenR"/>
            </a:pPr>
            <a:r>
              <a:rPr kumimoji="1" lang="en-US" altLang="zh-TW" sz="1500" dirty="0" smtClean="0">
                <a:solidFill>
                  <a:schemeClr val="tx1"/>
                </a:solidFill>
              </a:rPr>
              <a:t>a set of actions A of the agent</a:t>
            </a:r>
          </a:p>
          <a:p>
            <a:pPr lvl="1">
              <a:buClr>
                <a:srgbClr val="A6D93C"/>
              </a:buClr>
              <a:buSzPct val="100000"/>
              <a:buFont typeface="+mj-lt"/>
              <a:buAutoNum type="arabicParenR"/>
            </a:pPr>
            <a:r>
              <a:rPr kumimoji="1" lang="en-US" altLang="zh-TW" sz="1500" dirty="0" smtClean="0">
                <a:solidFill>
                  <a:schemeClr val="tx1"/>
                </a:solidFill>
              </a:rPr>
              <a:t>policies of transitioning from states to actions</a:t>
            </a:r>
          </a:p>
          <a:p>
            <a:pPr lvl="1">
              <a:buClr>
                <a:srgbClr val="A6D93C"/>
              </a:buClr>
              <a:buSzPct val="100000"/>
              <a:buFont typeface="+mj-lt"/>
              <a:buAutoNum type="arabicParenR"/>
            </a:pPr>
            <a:r>
              <a:rPr kumimoji="1" lang="en-US" altLang="zh-TW" sz="1500" dirty="0" smtClean="0">
                <a:solidFill>
                  <a:schemeClr val="tx1"/>
                </a:solidFill>
              </a:rPr>
              <a:t>rules that determine the scalar immediate reward of a transition</a:t>
            </a:r>
          </a:p>
          <a:p>
            <a:pPr lvl="1">
              <a:buClr>
                <a:srgbClr val="A6D93C"/>
              </a:buClr>
              <a:buSzPct val="100000"/>
              <a:buFont typeface="+mj-lt"/>
              <a:buAutoNum type="arabicParenR"/>
            </a:pPr>
            <a:r>
              <a:rPr kumimoji="1" lang="en-US" altLang="zh-TW" sz="1500" dirty="0" smtClean="0">
                <a:solidFill>
                  <a:schemeClr val="tx1"/>
                </a:solidFill>
              </a:rPr>
              <a:t>rules that describe what the agent observes</a:t>
            </a:r>
            <a:endParaRPr kumimoji="1" lang="en-US" altLang="zh-TW" sz="1500" dirty="0">
              <a:solidFill>
                <a:schemeClr val="tx1"/>
              </a:solidFill>
            </a:endParaRPr>
          </a:p>
          <a:p>
            <a:pPr>
              <a:buSzPct val="70000"/>
              <a:buFont typeface="Wingdings" charset="2"/>
              <a:buChar char="n"/>
            </a:pPr>
            <a:r>
              <a:rPr kumimoji="1" lang="en-US" altLang="zh-TW" sz="1700" dirty="0" smtClean="0">
                <a:solidFill>
                  <a:schemeClr val="tx1"/>
                </a:solidFill>
              </a:rPr>
              <a:t>The goal of a reinforcement learning agent is to collect as much reward as possible, so as to maximize a numerical cumulative reward signal</a:t>
            </a:r>
          </a:p>
          <a:p>
            <a:pPr>
              <a:buSzPct val="70000"/>
              <a:buFont typeface="Wingdings" charset="2"/>
              <a:buChar char="n"/>
            </a:pPr>
            <a:r>
              <a:rPr kumimoji="1" lang="en-US" altLang="zh-TW" sz="1700" dirty="0" smtClean="0">
                <a:solidFill>
                  <a:schemeClr val="tx1"/>
                </a:solidFill>
              </a:rPr>
              <a:t>Well-suited to problems which include a long-term vs. short-term reward trade-off</a:t>
            </a:r>
          </a:p>
          <a:p>
            <a:pPr>
              <a:buSzPct val="70000"/>
              <a:buFont typeface="Wingdings" charset="2"/>
              <a:buChar char="n"/>
            </a:pPr>
            <a:endParaRPr kumimoji="1" lang="en-US" altLang="zh-TW" sz="1700" dirty="0" smtClean="0">
              <a:solidFill>
                <a:schemeClr val="tx1"/>
              </a:solidFill>
            </a:endParaRPr>
          </a:p>
          <a:p>
            <a:pPr marL="0" indent="0">
              <a:buSzPct val="70000"/>
              <a:buNone/>
            </a:pPr>
            <a:endParaRPr kumimoji="1" lang="en-US" altLang="zh-TW" sz="1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35934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386561" y="625755"/>
            <a:ext cx="256869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000" b="1" dirty="0" smtClean="0">
                <a:solidFill>
                  <a:schemeClr val="bg1"/>
                </a:solidFill>
              </a:rPr>
              <a:t>Fundamentals</a:t>
            </a:r>
            <a:endParaRPr kumimoji="1" lang="zh-TW" altLang="en-US" sz="3000" b="1" dirty="0">
              <a:solidFill>
                <a:schemeClr val="bg1"/>
              </a:solidFill>
            </a:endParaRPr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401976" y="2318974"/>
            <a:ext cx="2649411" cy="386498"/>
          </a:xfrm>
        </p:spPr>
        <p:txBody>
          <a:bodyPr>
            <a:normAutofit/>
          </a:bodyPr>
          <a:lstStyle/>
          <a:p>
            <a:pPr marL="0" indent="0">
              <a:buSzPct val="90000"/>
              <a:buNone/>
            </a:pPr>
            <a:r>
              <a:rPr lang="en-US" altLang="zh-TW" sz="1900" b="1" dirty="0" smtClean="0">
                <a:solidFill>
                  <a:srgbClr val="000000"/>
                </a:solidFill>
              </a:rPr>
              <a:t>Q-Learning (Visual):</a:t>
            </a:r>
          </a:p>
        </p:txBody>
      </p:sp>
      <p:sp>
        <p:nvSpPr>
          <p:cNvPr id="19" name="圓角矩形 18"/>
          <p:cNvSpPr/>
          <p:nvPr/>
        </p:nvSpPr>
        <p:spPr>
          <a:xfrm>
            <a:off x="1278890" y="3003391"/>
            <a:ext cx="3670417" cy="430509"/>
          </a:xfrm>
          <a:prstGeom prst="roundRect">
            <a:avLst>
              <a:gd name="adj" fmla="val 10000"/>
            </a:avLst>
          </a:prstGeom>
          <a:solidFill>
            <a:srgbClr val="FFD25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altLang="zh-TW" sz="1600" dirty="0" smtClean="0">
                <a:solidFill>
                  <a:schemeClr val="tx1"/>
                </a:solidFill>
              </a:rPr>
              <a:t>Q (states, actions)     or     ( Q(s, a) )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  <p:cxnSp>
        <p:nvCxnSpPr>
          <p:cNvPr id="37" name="直線箭頭接點 36"/>
          <p:cNvCxnSpPr/>
          <p:nvPr/>
        </p:nvCxnSpPr>
        <p:spPr>
          <a:xfrm>
            <a:off x="1882101" y="3433900"/>
            <a:ext cx="0" cy="501758"/>
          </a:xfrm>
          <a:prstGeom prst="straightConnector1">
            <a:avLst/>
          </a:prstGeom>
          <a:ln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圓角矩形 38"/>
          <p:cNvSpPr/>
          <p:nvPr/>
        </p:nvSpPr>
        <p:spPr>
          <a:xfrm>
            <a:off x="696505" y="3924242"/>
            <a:ext cx="2401916" cy="430509"/>
          </a:xfrm>
          <a:prstGeom prst="roundRect">
            <a:avLst>
              <a:gd name="adj" fmla="val 10000"/>
            </a:avLst>
          </a:prstGeom>
          <a:solidFill>
            <a:srgbClr val="FFD25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altLang="zh-TW" sz="1600" dirty="0" smtClean="0">
                <a:solidFill>
                  <a:schemeClr val="tx1"/>
                </a:solidFill>
              </a:rPr>
              <a:t>Evaluation Function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  <p:cxnSp>
        <p:nvCxnSpPr>
          <p:cNvPr id="40" name="直線箭頭接點 39"/>
          <p:cNvCxnSpPr/>
          <p:nvPr/>
        </p:nvCxnSpPr>
        <p:spPr>
          <a:xfrm>
            <a:off x="250844" y="6428763"/>
            <a:ext cx="1740221" cy="0"/>
          </a:xfrm>
          <a:prstGeom prst="straightConnector1">
            <a:avLst/>
          </a:prstGeom>
          <a:ln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直線接點 42"/>
          <p:cNvCxnSpPr/>
          <p:nvPr/>
        </p:nvCxnSpPr>
        <p:spPr>
          <a:xfrm>
            <a:off x="250844" y="4139497"/>
            <a:ext cx="445661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直線接點 46"/>
          <p:cNvCxnSpPr/>
          <p:nvPr/>
        </p:nvCxnSpPr>
        <p:spPr>
          <a:xfrm flipV="1">
            <a:off x="268832" y="4139497"/>
            <a:ext cx="0" cy="228926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圓角矩形 52"/>
          <p:cNvSpPr/>
          <p:nvPr/>
        </p:nvSpPr>
        <p:spPr>
          <a:xfrm>
            <a:off x="2007208" y="6213508"/>
            <a:ext cx="1802465" cy="430509"/>
          </a:xfrm>
          <a:prstGeom prst="roundRect">
            <a:avLst>
              <a:gd name="adj" fmla="val 10000"/>
            </a:avLst>
          </a:prstGeom>
          <a:solidFill>
            <a:srgbClr val="FFD25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altLang="zh-TW" sz="1600" dirty="0" smtClean="0">
                <a:solidFill>
                  <a:schemeClr val="tx1"/>
                </a:solidFill>
              </a:rPr>
              <a:t>Training Field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  <p:cxnSp>
        <p:nvCxnSpPr>
          <p:cNvPr id="54" name="直線箭頭接點 53"/>
          <p:cNvCxnSpPr/>
          <p:nvPr/>
        </p:nvCxnSpPr>
        <p:spPr>
          <a:xfrm flipV="1">
            <a:off x="1882101" y="4354752"/>
            <a:ext cx="0" cy="1399775"/>
          </a:xfrm>
          <a:prstGeom prst="straightConnector1">
            <a:avLst/>
          </a:prstGeom>
          <a:ln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直線接點 56"/>
          <p:cNvCxnSpPr/>
          <p:nvPr/>
        </p:nvCxnSpPr>
        <p:spPr>
          <a:xfrm flipV="1">
            <a:off x="2894612" y="5754527"/>
            <a:ext cx="0" cy="4589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直線箭頭接點 58"/>
          <p:cNvCxnSpPr/>
          <p:nvPr/>
        </p:nvCxnSpPr>
        <p:spPr>
          <a:xfrm>
            <a:off x="1866423" y="5754527"/>
            <a:ext cx="4770775" cy="12882"/>
          </a:xfrm>
          <a:prstGeom prst="straightConnector1">
            <a:avLst/>
          </a:prstGeom>
          <a:ln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圓角矩形 61"/>
          <p:cNvSpPr/>
          <p:nvPr/>
        </p:nvSpPr>
        <p:spPr>
          <a:xfrm>
            <a:off x="4235282" y="3924107"/>
            <a:ext cx="2401916" cy="430645"/>
          </a:xfrm>
          <a:prstGeom prst="roundRect">
            <a:avLst>
              <a:gd name="adj" fmla="val 10000"/>
            </a:avLst>
          </a:prstGeom>
          <a:solidFill>
            <a:srgbClr val="FFD25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altLang="zh-TW" sz="1600" dirty="0" smtClean="0">
                <a:solidFill>
                  <a:schemeClr val="tx1"/>
                </a:solidFill>
              </a:rPr>
              <a:t>Update Function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  <p:sp>
        <p:nvSpPr>
          <p:cNvPr id="63" name="文字方塊 62"/>
          <p:cNvSpPr txBox="1"/>
          <p:nvPr/>
        </p:nvSpPr>
        <p:spPr>
          <a:xfrm>
            <a:off x="213840" y="5067522"/>
            <a:ext cx="8142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400" dirty="0" smtClean="0"/>
              <a:t>Action</a:t>
            </a:r>
            <a:endParaRPr kumimoji="1" lang="zh-TW" altLang="en-US" sz="1400" dirty="0"/>
          </a:p>
        </p:txBody>
      </p:sp>
      <p:cxnSp>
        <p:nvCxnSpPr>
          <p:cNvPr id="64" name="直線箭頭接點 63"/>
          <p:cNvCxnSpPr/>
          <p:nvPr/>
        </p:nvCxnSpPr>
        <p:spPr>
          <a:xfrm flipV="1">
            <a:off x="5436555" y="4367634"/>
            <a:ext cx="0" cy="1399775"/>
          </a:xfrm>
          <a:prstGeom prst="straightConnector1">
            <a:avLst/>
          </a:prstGeom>
          <a:ln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圓角矩形 65"/>
          <p:cNvSpPr/>
          <p:nvPr/>
        </p:nvSpPr>
        <p:spPr>
          <a:xfrm>
            <a:off x="6637198" y="5552086"/>
            <a:ext cx="2401916" cy="430645"/>
          </a:xfrm>
          <a:prstGeom prst="roundRect">
            <a:avLst>
              <a:gd name="adj" fmla="val 10000"/>
            </a:avLst>
          </a:prstGeom>
          <a:solidFill>
            <a:srgbClr val="FFD25D"/>
          </a:solidFill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altLang="zh-TW" sz="1600" dirty="0" smtClean="0">
                <a:solidFill>
                  <a:schemeClr val="tx1"/>
                </a:solidFill>
              </a:rPr>
              <a:t>Reinforcement Function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  <p:sp>
        <p:nvSpPr>
          <p:cNvPr id="67" name="文字方塊 66"/>
          <p:cNvSpPr txBox="1"/>
          <p:nvPr/>
        </p:nvSpPr>
        <p:spPr>
          <a:xfrm>
            <a:off x="2581579" y="5459632"/>
            <a:ext cx="7734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400" dirty="0" smtClean="0"/>
              <a:t>States</a:t>
            </a:r>
            <a:endParaRPr kumimoji="1" lang="zh-TW" altLang="en-US" sz="1400" dirty="0"/>
          </a:p>
        </p:txBody>
      </p:sp>
      <p:cxnSp>
        <p:nvCxnSpPr>
          <p:cNvPr id="68" name="直線箭頭接點 67"/>
          <p:cNvCxnSpPr/>
          <p:nvPr/>
        </p:nvCxnSpPr>
        <p:spPr>
          <a:xfrm flipH="1" flipV="1">
            <a:off x="3535182" y="3433901"/>
            <a:ext cx="700100" cy="689917"/>
          </a:xfrm>
          <a:prstGeom prst="straightConnector1">
            <a:avLst/>
          </a:prstGeom>
          <a:ln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直線接點 69"/>
          <p:cNvCxnSpPr>
            <a:stCxn id="66" idx="0"/>
          </p:cNvCxnSpPr>
          <p:nvPr/>
        </p:nvCxnSpPr>
        <p:spPr>
          <a:xfrm flipV="1">
            <a:off x="7838156" y="4123818"/>
            <a:ext cx="6222" cy="142826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直線箭頭接點 70"/>
          <p:cNvCxnSpPr/>
          <p:nvPr/>
        </p:nvCxnSpPr>
        <p:spPr>
          <a:xfrm flipH="1">
            <a:off x="6637198" y="4139499"/>
            <a:ext cx="1207180" cy="0"/>
          </a:xfrm>
          <a:prstGeom prst="straightConnector1">
            <a:avLst/>
          </a:prstGeom>
          <a:ln>
            <a:prstDash val="solid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文字方塊 78"/>
          <p:cNvSpPr txBox="1"/>
          <p:nvPr/>
        </p:nvSpPr>
        <p:spPr>
          <a:xfrm>
            <a:off x="7188185" y="3781769"/>
            <a:ext cx="13123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400" dirty="0" smtClean="0"/>
              <a:t>Reinforcement</a:t>
            </a:r>
            <a:endParaRPr kumimoji="1"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874330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386561" y="625755"/>
            <a:ext cx="256869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000" b="1" dirty="0" smtClean="0">
                <a:solidFill>
                  <a:schemeClr val="bg1"/>
                </a:solidFill>
              </a:rPr>
              <a:t>Fundamentals</a:t>
            </a:r>
            <a:endParaRPr kumimoji="1" lang="zh-TW" altLang="en-US" sz="3000" b="1" dirty="0">
              <a:solidFill>
                <a:schemeClr val="bg1"/>
              </a:solidFill>
            </a:endParaRPr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401976" y="2318973"/>
            <a:ext cx="8742024" cy="4539027"/>
          </a:xfrm>
        </p:spPr>
        <p:txBody>
          <a:bodyPr>
            <a:normAutofit fontScale="92500" lnSpcReduction="10000"/>
          </a:bodyPr>
          <a:lstStyle/>
          <a:p>
            <a:pPr marL="0" indent="0">
              <a:buSzPct val="90000"/>
              <a:buNone/>
            </a:pPr>
            <a:r>
              <a:rPr lang="en-US" altLang="zh-TW" sz="1900" b="1" dirty="0" smtClean="0">
                <a:solidFill>
                  <a:srgbClr val="000000"/>
                </a:solidFill>
              </a:rPr>
              <a:t>Q-Learning:</a:t>
            </a:r>
          </a:p>
          <a:p>
            <a:pPr>
              <a:buSzPct val="70000"/>
              <a:buFont typeface="Wingdings" charset="2"/>
              <a:buChar char="n"/>
            </a:pPr>
            <a:r>
              <a:rPr kumimoji="1" lang="en-US" altLang="zh-TW" sz="1600" dirty="0" smtClean="0">
                <a:solidFill>
                  <a:srgbClr val="000000"/>
                </a:solidFill>
              </a:rPr>
              <a:t>A model-free RL techniqu</a:t>
            </a:r>
            <a:r>
              <a:rPr kumimoji="1" lang="en-US" altLang="zh-TW" sz="1600" dirty="0" smtClean="0">
                <a:solidFill>
                  <a:srgbClr val="000000"/>
                </a:solidFill>
              </a:rPr>
              <a:t>e, consists of an agent, states S and a set of actions per state A. Executing an action in a specific state provides the agent with a reward. </a:t>
            </a:r>
          </a:p>
          <a:p>
            <a:pPr>
              <a:buSzPct val="70000"/>
              <a:buFont typeface="Wingdings" charset="2"/>
              <a:buChar char="n"/>
            </a:pPr>
            <a:r>
              <a:rPr kumimoji="1" lang="en-US" altLang="zh-TW" sz="1600" dirty="0" smtClean="0">
                <a:solidFill>
                  <a:srgbClr val="000000"/>
                </a:solidFill>
              </a:rPr>
              <a:t>The problem model works by learning an </a:t>
            </a:r>
            <a:r>
              <a:rPr kumimoji="1" lang="en-US" altLang="zh-TW" sz="1600" i="1" dirty="0" smtClean="0">
                <a:solidFill>
                  <a:srgbClr val="000000"/>
                </a:solidFill>
              </a:rPr>
              <a:t>action-value function</a:t>
            </a:r>
            <a:r>
              <a:rPr kumimoji="1" lang="en-US" altLang="zh-TW" sz="1600" dirty="0" smtClean="0">
                <a:solidFill>
                  <a:srgbClr val="000000"/>
                </a:solidFill>
              </a:rPr>
              <a:t> that ultimately gives the expected utility of taking a given action in a given state and following the optimal policy thereafter. </a:t>
            </a:r>
          </a:p>
          <a:p>
            <a:pPr>
              <a:buSzPct val="70000"/>
              <a:buFont typeface="Wingdings" charset="2"/>
              <a:buChar char="n"/>
            </a:pPr>
            <a:r>
              <a:rPr kumimoji="1" lang="en-US" altLang="zh-TW" sz="1600" dirty="0" smtClean="0">
                <a:solidFill>
                  <a:srgbClr val="000000"/>
                </a:solidFill>
              </a:rPr>
              <a:t>Formula:</a:t>
            </a:r>
          </a:p>
          <a:p>
            <a:pPr marL="0" indent="0" algn="ctr">
              <a:buSzPct val="70000"/>
              <a:buNone/>
            </a:pPr>
            <a:r>
              <a:rPr kumimoji="1" lang="en-US" altLang="zh-TW" sz="1400" i="1" dirty="0">
                <a:solidFill>
                  <a:srgbClr val="000000"/>
                </a:solidFill>
                <a:cs typeface="Calisto MT"/>
              </a:rPr>
              <a:t>Q</a:t>
            </a:r>
            <a:r>
              <a:rPr kumimoji="1" lang="en-US" altLang="zh-TW" sz="1400" i="1" dirty="0" smtClean="0">
                <a:solidFill>
                  <a:srgbClr val="000000"/>
                </a:solidFill>
                <a:cs typeface="Calisto MT"/>
              </a:rPr>
              <a:t>(s, a)    </a:t>
            </a:r>
            <a:r>
              <a:rPr kumimoji="1" lang="en-US" altLang="zh-TW" sz="1050" i="1" dirty="0">
                <a:solidFill>
                  <a:srgbClr val="000000"/>
                </a:solidFill>
                <a:ea typeface="Wingdings"/>
                <a:cs typeface="Calisto MT"/>
                <a:sym typeface="Wingdings"/>
              </a:rPr>
              <a:t>    </a:t>
            </a:r>
            <a:r>
              <a:rPr kumimoji="1" lang="en-US" altLang="zh-TW" sz="1400" i="1" dirty="0" err="1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Q</a:t>
            </a:r>
            <a:r>
              <a:rPr kumimoji="1" lang="en-US" altLang="zh-TW" sz="1400" i="1" baseline="-25000" dirty="0" err="1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t</a:t>
            </a:r>
            <a:r>
              <a:rPr kumimoji="1" lang="en-US" altLang="zh-TW" sz="1400" i="1" dirty="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(s, a) </a:t>
            </a:r>
            <a:r>
              <a:rPr kumimoji="1" lang="en-US" altLang="zh-TW" sz="1400" i="1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+ α * </a:t>
            </a:r>
            <a:r>
              <a:rPr kumimoji="1" lang="en-US" altLang="zh-TW" sz="1400" i="1" dirty="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[r </a:t>
            </a:r>
            <a:r>
              <a:rPr kumimoji="1" lang="en-US" altLang="zh-TW" sz="1400" i="1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+ </a:t>
            </a:r>
            <a:r>
              <a:rPr kumimoji="1" lang="en-US" altLang="zh-TW" sz="1400" i="1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γ</a:t>
            </a:r>
            <a:r>
              <a:rPr kumimoji="1" lang="en-US" altLang="zh-TW" sz="1400" i="1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 * max</a:t>
            </a:r>
            <a:r>
              <a:rPr kumimoji="1" lang="en-US" altLang="zh-TW" sz="1400" i="1" baseline="-250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α’</a:t>
            </a:r>
            <a:r>
              <a:rPr kumimoji="1" lang="en-US" altLang="zh-TW" sz="1400" i="1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Q</a:t>
            </a:r>
            <a:r>
              <a:rPr kumimoji="1" lang="en-US" altLang="zh-TW" sz="1400" i="1" dirty="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(s’</a:t>
            </a:r>
            <a:r>
              <a:rPr kumimoji="1" lang="en-US" altLang="zh-TW" sz="1400" i="1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, a’</a:t>
            </a:r>
            <a:r>
              <a:rPr kumimoji="1" lang="en-US" altLang="zh-TW" sz="1400" i="1" dirty="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) – Q(s, a)]</a:t>
            </a:r>
            <a:r>
              <a:rPr kumimoji="1" lang="en-US" altLang="zh-TW" sz="1400" i="1" dirty="0" smtClean="0">
                <a:solidFill>
                  <a:srgbClr val="000000"/>
                </a:solidFill>
                <a:ea typeface="Wingdings"/>
                <a:cs typeface="Calisto MT"/>
                <a:sym typeface="Wingdings"/>
              </a:rPr>
              <a:t> </a:t>
            </a:r>
          </a:p>
          <a:p>
            <a:pPr marL="0" indent="0" algn="ctr">
              <a:buSzPct val="70000"/>
              <a:buNone/>
            </a:pPr>
            <a:r>
              <a:rPr kumimoji="1" lang="en-US" altLang="zh-TW" sz="1400" dirty="0">
                <a:solidFill>
                  <a:srgbClr val="000000"/>
                </a:solidFill>
                <a:cs typeface="Calisto MT"/>
              </a:rPr>
              <a:t>or:         </a:t>
            </a:r>
            <a:r>
              <a:rPr kumimoji="1" lang="en-US" altLang="zh-TW" sz="1400" i="1" dirty="0">
                <a:solidFill>
                  <a:srgbClr val="000000"/>
                </a:solidFill>
                <a:cs typeface="Calisto MT"/>
              </a:rPr>
              <a:t>Q</a:t>
            </a:r>
            <a:r>
              <a:rPr kumimoji="1" lang="en-US" altLang="zh-TW" sz="1400" i="1" dirty="0" smtClean="0">
                <a:solidFill>
                  <a:srgbClr val="000000"/>
                </a:solidFill>
                <a:cs typeface="Calisto MT"/>
              </a:rPr>
              <a:t>(s, a)    </a:t>
            </a:r>
            <a:r>
              <a:rPr kumimoji="1" lang="en-US" altLang="zh-TW" sz="1050" i="1" dirty="0">
                <a:solidFill>
                  <a:srgbClr val="000000"/>
                </a:solidFill>
                <a:ea typeface="Wingdings"/>
                <a:cs typeface="Calisto MT"/>
                <a:sym typeface="Wingdings"/>
              </a:rPr>
              <a:t>    </a:t>
            </a:r>
            <a:r>
              <a:rPr kumimoji="1" lang="en-US" altLang="zh-TW" sz="1400" i="1" dirty="0">
                <a:solidFill>
                  <a:srgbClr val="000000"/>
                </a:solidFill>
                <a:ea typeface="Wingdings"/>
                <a:cs typeface="Calisto MT"/>
                <a:sym typeface="Wingdings"/>
              </a:rPr>
              <a:t>(1 – </a:t>
            </a:r>
            <a:r>
              <a:rPr kumimoji="1" lang="en-US" altLang="zh-TW" sz="1400" i="1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α) * </a:t>
            </a:r>
            <a:r>
              <a:rPr kumimoji="1" lang="en-US" altLang="zh-TW" sz="1400" i="1" dirty="0" err="1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Q</a:t>
            </a:r>
            <a:r>
              <a:rPr kumimoji="1" lang="en-US" altLang="zh-TW" sz="1400" i="1" baseline="-25000" dirty="0" err="1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t</a:t>
            </a:r>
            <a:r>
              <a:rPr kumimoji="1" lang="en-US" altLang="zh-TW" sz="1400" i="1" dirty="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(s, a) </a:t>
            </a:r>
            <a:r>
              <a:rPr kumimoji="1" lang="en-US" altLang="zh-TW" sz="1400" i="1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+ α * </a:t>
            </a:r>
            <a:r>
              <a:rPr kumimoji="1" lang="en-US" altLang="zh-TW" sz="1400" i="1" dirty="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[r </a:t>
            </a:r>
            <a:r>
              <a:rPr kumimoji="1" lang="en-US" altLang="zh-TW" sz="1400" i="1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+ </a:t>
            </a:r>
            <a:r>
              <a:rPr kumimoji="1" lang="en-US" altLang="zh-TW" sz="1400" i="1" dirty="0" err="1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γ</a:t>
            </a:r>
            <a:r>
              <a:rPr kumimoji="1" lang="en-US" altLang="zh-TW" sz="1400" i="1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 * max</a:t>
            </a:r>
            <a:r>
              <a:rPr kumimoji="1" lang="en-US" altLang="zh-TW" sz="1400" i="1" baseline="-25000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α’</a:t>
            </a:r>
            <a:r>
              <a:rPr kumimoji="1" lang="en-US" altLang="zh-TW" sz="1400" i="1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Q</a:t>
            </a:r>
            <a:r>
              <a:rPr kumimoji="1" lang="en-US" altLang="zh-TW" sz="1400" i="1" dirty="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(s’</a:t>
            </a:r>
            <a:r>
              <a:rPr kumimoji="1" lang="en-US" altLang="zh-TW" sz="1400" i="1" dirty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, a’)]</a:t>
            </a:r>
            <a:r>
              <a:rPr kumimoji="1" lang="en-US" altLang="zh-TW" sz="1400" i="1" dirty="0">
                <a:solidFill>
                  <a:srgbClr val="000000"/>
                </a:solidFill>
                <a:ea typeface="Wingdings"/>
                <a:cs typeface="Calisto MT"/>
                <a:sym typeface="Wingdings"/>
              </a:rPr>
              <a:t> </a:t>
            </a:r>
            <a:endParaRPr kumimoji="1" lang="zh-TW" altLang="en-US" sz="1400" i="1" dirty="0">
              <a:solidFill>
                <a:srgbClr val="000000"/>
              </a:solidFill>
              <a:cs typeface="Calisto MT"/>
            </a:endParaRPr>
          </a:p>
          <a:p>
            <a:pPr marL="0" indent="0">
              <a:buSzPct val="70000"/>
              <a:buNone/>
            </a:pPr>
            <a:r>
              <a:rPr kumimoji="1" lang="en-US" altLang="zh-TW" sz="1400" dirty="0">
                <a:solidFill>
                  <a:srgbClr val="000000"/>
                </a:solidFill>
                <a:cs typeface="Calisto MT"/>
              </a:rPr>
              <a:t>	</a:t>
            </a:r>
            <a:r>
              <a:rPr kumimoji="1" lang="en-US" altLang="zh-TW" sz="1400" dirty="0" smtClean="0">
                <a:solidFill>
                  <a:srgbClr val="000000"/>
                </a:solidFill>
                <a:cs typeface="Calisto MT"/>
              </a:rPr>
              <a:t>where:</a:t>
            </a:r>
          </a:p>
          <a:p>
            <a:pPr lvl="4">
              <a:buSzPct val="70000"/>
              <a:buFont typeface="Arial"/>
              <a:buChar char="•"/>
            </a:pPr>
            <a:r>
              <a:rPr kumimoji="1" lang="en-US" altLang="zh-TW" sz="1300" dirty="0" smtClean="0">
                <a:solidFill>
                  <a:srgbClr val="000000"/>
                </a:solidFill>
                <a:cs typeface="Calisto MT"/>
              </a:rPr>
              <a:t>s’ is the next state</a:t>
            </a:r>
          </a:p>
          <a:p>
            <a:pPr lvl="4">
              <a:buSzPct val="70000"/>
              <a:buFont typeface="Arial"/>
              <a:buChar char="•"/>
            </a:pPr>
            <a:r>
              <a:rPr kumimoji="1" lang="en-US" altLang="zh-TW" sz="1300" dirty="0" smtClean="0">
                <a:solidFill>
                  <a:srgbClr val="000000"/>
                </a:solidFill>
                <a:cs typeface="Calisto MT"/>
              </a:rPr>
              <a:t>a’ is the optimal action in s’</a:t>
            </a:r>
          </a:p>
          <a:p>
            <a:pPr lvl="4">
              <a:buSzPct val="70000"/>
              <a:buFont typeface="Arial"/>
              <a:buChar char="•"/>
            </a:pPr>
            <a:r>
              <a:rPr kumimoji="1" lang="en-US" altLang="zh-TW" sz="1300" dirty="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α </a:t>
            </a:r>
            <a:r>
              <a:rPr kumimoji="1" lang="en-US" altLang="zh-TW" sz="1300" dirty="0" smtClean="0">
                <a:solidFill>
                  <a:srgbClr val="000000"/>
                </a:solidFill>
                <a:cs typeface="Calisto MT"/>
              </a:rPr>
              <a:t>is the learning rate.                Higher value indicates more recent information is considered.</a:t>
            </a:r>
          </a:p>
          <a:p>
            <a:pPr lvl="4">
              <a:buSzPct val="70000"/>
              <a:buFont typeface="Arial"/>
              <a:buChar char="•"/>
            </a:pPr>
            <a:r>
              <a:rPr kumimoji="1" lang="en-US" altLang="zh-TW" sz="1300" dirty="0" err="1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γ</a:t>
            </a:r>
            <a:r>
              <a:rPr kumimoji="1" lang="en-US" altLang="zh-TW" sz="1300" dirty="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 </a:t>
            </a:r>
            <a:r>
              <a:rPr kumimoji="1" lang="en-US" altLang="zh-TW" sz="1300" dirty="0" smtClean="0">
                <a:solidFill>
                  <a:srgbClr val="000000"/>
                </a:solidFill>
                <a:cs typeface="Calisto MT"/>
              </a:rPr>
              <a:t>is the discount factor.</a:t>
            </a:r>
            <a:r>
              <a:rPr kumimoji="1" lang="en-US" altLang="zh-TW" sz="1300" dirty="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  <a:sym typeface="Wingdings"/>
              </a:rPr>
              <a:t>          </a:t>
            </a:r>
            <a:r>
              <a:rPr kumimoji="1" lang="en-US" altLang="zh-TW" sz="1300" dirty="0" smtClean="0">
                <a:solidFill>
                  <a:srgbClr val="000000"/>
                </a:solidFill>
                <a:cs typeface="Calisto MT"/>
              </a:rPr>
              <a:t>Higher </a:t>
            </a:r>
            <a:r>
              <a:rPr kumimoji="1" lang="en-US" altLang="zh-TW" sz="1300" dirty="0">
                <a:solidFill>
                  <a:srgbClr val="000000"/>
                </a:solidFill>
                <a:cs typeface="Calisto MT"/>
              </a:rPr>
              <a:t>value </a:t>
            </a:r>
            <a:r>
              <a:rPr kumimoji="1" lang="en-US" altLang="zh-TW" sz="1300" dirty="0" smtClean="0">
                <a:solidFill>
                  <a:srgbClr val="000000"/>
                </a:solidFill>
                <a:cs typeface="Calisto MT"/>
              </a:rPr>
              <a:t>indicates future rewards would have more importance.</a:t>
            </a:r>
            <a:endParaRPr kumimoji="1" lang="zh-TW" altLang="en-US" sz="1300" dirty="0">
              <a:solidFill>
                <a:srgbClr val="000000"/>
              </a:solidFill>
              <a:cs typeface="Calisto MT"/>
            </a:endParaRPr>
          </a:p>
          <a:p>
            <a:pPr marL="0" indent="0" algn="ctr">
              <a:buSzPct val="70000"/>
              <a:buNone/>
            </a:pPr>
            <a:endParaRPr kumimoji="1" lang="en-US" altLang="zh-TW" sz="14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6646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386561" y="625755"/>
            <a:ext cx="256869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000" b="1" dirty="0" smtClean="0">
                <a:solidFill>
                  <a:schemeClr val="bg1"/>
                </a:solidFill>
              </a:rPr>
              <a:t>Fundamentals</a:t>
            </a:r>
            <a:endParaRPr kumimoji="1" lang="zh-TW" altLang="en-US" sz="3000" b="1" dirty="0">
              <a:solidFill>
                <a:schemeClr val="bg1"/>
              </a:solidFill>
            </a:endParaRPr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401976" y="2318973"/>
            <a:ext cx="7899873" cy="4052903"/>
          </a:xfrm>
        </p:spPr>
        <p:txBody>
          <a:bodyPr>
            <a:normAutofit/>
          </a:bodyPr>
          <a:lstStyle/>
          <a:p>
            <a:pPr marL="0" indent="0">
              <a:buSzPct val="90000"/>
              <a:buNone/>
            </a:pPr>
            <a:r>
              <a:rPr lang="en-US" altLang="zh-TW" sz="1900" b="1" dirty="0" smtClean="0">
                <a:solidFill>
                  <a:srgbClr val="000000"/>
                </a:solidFill>
              </a:rPr>
              <a:t>Learning Rules:</a:t>
            </a:r>
          </a:p>
          <a:p>
            <a:pPr>
              <a:buSzPct val="70000"/>
              <a:buFont typeface="Wingdings" charset="2"/>
              <a:buChar char="n"/>
            </a:pPr>
            <a:r>
              <a:rPr kumimoji="1" lang="en-US" altLang="zh-TW" sz="1600" dirty="0" smtClean="0">
                <a:solidFill>
                  <a:srgbClr val="000000"/>
                </a:solidFill>
              </a:rPr>
              <a:t>The car moves around the background frame by frame</a:t>
            </a:r>
          </a:p>
          <a:p>
            <a:pPr>
              <a:buSzPct val="70000"/>
              <a:buFont typeface="Wingdings" charset="2"/>
              <a:buChar char="n"/>
            </a:pPr>
            <a:r>
              <a:rPr kumimoji="1" lang="en-US" altLang="zh-TW" sz="1600" dirty="0" smtClean="0">
                <a:solidFill>
                  <a:srgbClr val="000000"/>
                </a:solidFill>
              </a:rPr>
              <a:t>Whenever the car hits the periphery or the obstacles, it will ‘crash’ and go back to the original point. </a:t>
            </a:r>
          </a:p>
          <a:p>
            <a:pPr>
              <a:buSzPct val="70000"/>
              <a:buFont typeface="Wingdings" charset="2"/>
              <a:buChar char="n"/>
            </a:pPr>
            <a:r>
              <a:rPr kumimoji="1" lang="en-US" altLang="zh-TW" sz="1600" dirty="0" smtClean="0">
                <a:solidFill>
                  <a:srgbClr val="000000"/>
                </a:solidFill>
              </a:rPr>
              <a:t>The car has three actions: Turn Left, Turn Right, and Go Straight.</a:t>
            </a:r>
          </a:p>
          <a:p>
            <a:pPr>
              <a:buSzPct val="70000"/>
              <a:buFont typeface="Wingdings" charset="2"/>
              <a:buChar char="n"/>
            </a:pPr>
            <a:r>
              <a:rPr kumimoji="1" lang="en-US" altLang="zh-TW" sz="1600" dirty="0" smtClean="0">
                <a:solidFill>
                  <a:srgbClr val="000000"/>
                </a:solidFill>
              </a:rPr>
              <a:t>10 sensors stretch out to sense the distance between the car and obstacles, making up the state space.</a:t>
            </a:r>
          </a:p>
        </p:txBody>
      </p:sp>
    </p:spTree>
    <p:extLst>
      <p:ext uri="{BB962C8B-B14F-4D97-AF65-F5344CB8AC3E}">
        <p14:creationId xmlns:p14="http://schemas.microsoft.com/office/powerpoint/2010/main" val="36228596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386561" y="625755"/>
            <a:ext cx="256869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000" b="1" dirty="0" smtClean="0">
                <a:solidFill>
                  <a:schemeClr val="bg1"/>
                </a:solidFill>
              </a:rPr>
              <a:t>Fundamentals</a:t>
            </a:r>
            <a:endParaRPr kumimoji="1" lang="zh-TW" altLang="en-US" sz="3000" b="1" dirty="0">
              <a:solidFill>
                <a:schemeClr val="bg1"/>
              </a:solidFill>
            </a:endParaRPr>
          </a:p>
        </p:txBody>
      </p:sp>
      <p:sp>
        <p:nvSpPr>
          <p:cNvPr id="5" name="內容版面配置區 2"/>
          <p:cNvSpPr>
            <a:spLocks noGrp="1"/>
          </p:cNvSpPr>
          <p:nvPr>
            <p:ph idx="1"/>
          </p:nvPr>
        </p:nvSpPr>
        <p:spPr>
          <a:xfrm>
            <a:off x="401976" y="2318973"/>
            <a:ext cx="7899873" cy="4052903"/>
          </a:xfrm>
        </p:spPr>
        <p:txBody>
          <a:bodyPr>
            <a:normAutofit/>
          </a:bodyPr>
          <a:lstStyle/>
          <a:p>
            <a:pPr marL="0" indent="0">
              <a:buSzPct val="90000"/>
              <a:buNone/>
            </a:pPr>
            <a:r>
              <a:rPr lang="en-US" altLang="zh-TW" sz="1900" b="1" dirty="0" smtClean="0">
                <a:solidFill>
                  <a:srgbClr val="000000"/>
                </a:solidFill>
              </a:rPr>
              <a:t>Learning Rules (cont.):</a:t>
            </a:r>
          </a:p>
          <a:p>
            <a:pPr>
              <a:buSzPct val="70000"/>
              <a:buFont typeface="Wingdings" charset="2"/>
              <a:buChar char="n"/>
            </a:pPr>
            <a:r>
              <a:rPr kumimoji="1" lang="en-US" altLang="zh-TW" sz="1600" dirty="0" smtClean="0">
                <a:solidFill>
                  <a:srgbClr val="000000"/>
                </a:solidFill>
              </a:rPr>
              <a:t>Add randomness in action selection</a:t>
            </a:r>
          </a:p>
          <a:p>
            <a:pPr lvl="1">
              <a:buSzPct val="70000"/>
              <a:buFont typeface="Wingdings" charset="2"/>
              <a:buChar char="n"/>
            </a:pPr>
            <a:r>
              <a:rPr kumimoji="1" lang="en-US" altLang="zh-TW" sz="1400" dirty="0" smtClean="0">
                <a:solidFill>
                  <a:srgbClr val="000000"/>
                </a:solidFill>
              </a:rPr>
              <a:t>Set small number </a:t>
            </a:r>
            <a:r>
              <a:rPr lang="en" altLang="zh-TW" sz="1400" dirty="0">
                <a:solidFill>
                  <a:srgbClr val="000000"/>
                </a:solidFill>
              </a:rPr>
              <a:t>ɛ (ɛ will decay</a:t>
            </a:r>
            <a:r>
              <a:rPr lang="en" altLang="zh-TW" sz="1400" dirty="0" smtClean="0">
                <a:solidFill>
                  <a:srgbClr val="000000"/>
                </a:solidFill>
              </a:rPr>
              <a:t>).</a:t>
            </a:r>
            <a:endParaRPr lang="en-US" altLang="zh-TW" sz="1400" dirty="0" smtClean="0">
              <a:solidFill>
                <a:srgbClr val="000000"/>
              </a:solidFill>
            </a:endParaRPr>
          </a:p>
          <a:p>
            <a:pPr lvl="1">
              <a:buSzPct val="70000"/>
              <a:buFont typeface="Wingdings" charset="2"/>
              <a:buChar char="n"/>
            </a:pPr>
            <a:r>
              <a:rPr kumimoji="1" lang="en-US" altLang="zh-TW" sz="1400" dirty="0" smtClean="0">
                <a:solidFill>
                  <a:srgbClr val="000000"/>
                </a:solidFill>
              </a:rPr>
              <a:t>Every time it makes a decision, it generates a number z, ranging from 0 to  1.</a:t>
            </a:r>
          </a:p>
          <a:p>
            <a:pPr lvl="1">
              <a:buSzPct val="70000"/>
              <a:buFont typeface="Wingdings" charset="2"/>
              <a:buChar char="n"/>
            </a:pPr>
            <a:r>
              <a:rPr kumimoji="1" lang="en-US" altLang="zh-TW" sz="1400" dirty="0" smtClean="0">
                <a:solidFill>
                  <a:srgbClr val="000000"/>
                </a:solidFill>
              </a:rPr>
              <a:t>Compare z and </a:t>
            </a:r>
            <a:r>
              <a:rPr lang="en" altLang="zh-TW" sz="1400" dirty="0" smtClean="0">
                <a:solidFill>
                  <a:srgbClr val="000000"/>
                </a:solidFill>
              </a:rPr>
              <a:t>ɛ</a:t>
            </a:r>
            <a:r>
              <a:rPr lang="en-US" altLang="zh-TW" sz="1400" dirty="0" smtClean="0">
                <a:solidFill>
                  <a:srgbClr val="000000"/>
                </a:solidFill>
              </a:rPr>
              <a:t>:</a:t>
            </a:r>
          </a:p>
          <a:p>
            <a:pPr lvl="2">
              <a:buSzPct val="70000"/>
              <a:buFont typeface="Wingdings" charset="2"/>
              <a:buChar char="n"/>
            </a:pPr>
            <a:r>
              <a:rPr lang="en" altLang="zh-TW" sz="1200" dirty="0">
                <a:solidFill>
                  <a:srgbClr val="000000"/>
                </a:solidFill>
              </a:rPr>
              <a:t>If z &lt; ɛ, we randomly make a </a:t>
            </a:r>
            <a:r>
              <a:rPr lang="en" altLang="zh-TW" sz="1200" dirty="0" smtClean="0">
                <a:solidFill>
                  <a:srgbClr val="000000"/>
                </a:solidFill>
              </a:rPr>
              <a:t>decision</a:t>
            </a:r>
            <a:r>
              <a:rPr lang="en-US" altLang="zh-TW" sz="1200" dirty="0" smtClean="0">
                <a:solidFill>
                  <a:srgbClr val="000000"/>
                </a:solidFill>
              </a:rPr>
              <a:t> (exploration)</a:t>
            </a:r>
            <a:endParaRPr lang="en" altLang="zh-TW" sz="1200" dirty="0">
              <a:solidFill>
                <a:srgbClr val="000000"/>
              </a:solidFill>
            </a:endParaRPr>
          </a:p>
          <a:p>
            <a:pPr lvl="2">
              <a:buSzPct val="70000"/>
              <a:buFont typeface="Wingdings" charset="2"/>
              <a:buChar char="n"/>
            </a:pPr>
            <a:r>
              <a:rPr lang="en" altLang="zh-TW" sz="1200" dirty="0">
                <a:solidFill>
                  <a:srgbClr val="000000"/>
                </a:solidFill>
              </a:rPr>
              <a:t>If z &gt; ɛ, we find the action with </a:t>
            </a:r>
            <a:r>
              <a:rPr lang="en" altLang="zh-TW" sz="1200" dirty="0" smtClean="0">
                <a:solidFill>
                  <a:srgbClr val="000000"/>
                </a:solidFill>
              </a:rPr>
              <a:t>maxQ</a:t>
            </a:r>
            <a:r>
              <a:rPr lang="en-US" altLang="zh-TW" sz="1200" dirty="0">
                <a:solidFill>
                  <a:srgbClr val="000000"/>
                </a:solidFill>
              </a:rPr>
              <a:t> </a:t>
            </a:r>
            <a:r>
              <a:rPr lang="en-US" altLang="zh-TW" sz="1200" dirty="0" smtClean="0">
                <a:solidFill>
                  <a:srgbClr val="000000"/>
                </a:solidFill>
              </a:rPr>
              <a:t>(exploitation)</a:t>
            </a:r>
            <a:endParaRPr lang="en-US" altLang="zh-TW" sz="1200" dirty="0">
              <a:solidFill>
                <a:srgbClr val="000000"/>
              </a:solidFill>
            </a:endParaRPr>
          </a:p>
          <a:p>
            <a:pPr>
              <a:buSzPct val="70000"/>
              <a:buFont typeface="Wingdings" charset="2"/>
              <a:buChar char="n"/>
            </a:pPr>
            <a:r>
              <a:rPr kumimoji="1" lang="en-US" altLang="zh-TW" sz="1600" dirty="0">
                <a:solidFill>
                  <a:srgbClr val="000000"/>
                </a:solidFill>
              </a:rPr>
              <a:t>Reward Function</a:t>
            </a:r>
            <a:r>
              <a:rPr kumimoji="1" lang="en-US" altLang="zh-TW" sz="1600" dirty="0" smtClean="0">
                <a:solidFill>
                  <a:srgbClr val="000000"/>
                </a:solidFill>
              </a:rPr>
              <a:t>:</a:t>
            </a:r>
            <a:endParaRPr kumimoji="1" lang="en-US" altLang="zh-TW" sz="1600" dirty="0">
              <a:solidFill>
                <a:srgbClr val="000000"/>
              </a:solidFill>
            </a:endParaRPr>
          </a:p>
          <a:p>
            <a:pPr lvl="1">
              <a:buSzPct val="70000"/>
              <a:buFont typeface="Wingdings" charset="2"/>
              <a:buChar char="n"/>
            </a:pPr>
            <a:r>
              <a:rPr kumimoji="1" lang="en-US" altLang="zh-TW" sz="1400" dirty="0">
                <a:solidFill>
                  <a:srgbClr val="000000"/>
                </a:solidFill>
              </a:rPr>
              <a:t>R = -500 if car hit anything</a:t>
            </a:r>
          </a:p>
          <a:p>
            <a:pPr lvl="1">
              <a:buSzPct val="70000"/>
              <a:buFont typeface="Wingdings" charset="2"/>
              <a:buChar char="n"/>
            </a:pPr>
            <a:r>
              <a:rPr kumimoji="1" lang="en-US" altLang="zh-TW" sz="1400" dirty="0">
                <a:solidFill>
                  <a:srgbClr val="000000"/>
                </a:solidFill>
              </a:rPr>
              <a:t>R = -20 if sensors sense anything</a:t>
            </a:r>
          </a:p>
          <a:p>
            <a:pPr lvl="1">
              <a:buSzPct val="70000"/>
              <a:buFont typeface="Wingdings" charset="2"/>
              <a:buChar char="n"/>
            </a:pPr>
            <a:r>
              <a:rPr kumimoji="1" lang="en-US" altLang="zh-TW" sz="1400" dirty="0">
                <a:solidFill>
                  <a:srgbClr val="000000"/>
                </a:solidFill>
              </a:rPr>
              <a:t>R = 100 if sensors sense nothing</a:t>
            </a:r>
          </a:p>
          <a:p>
            <a:pPr marL="685800" lvl="2" indent="0">
              <a:buSzPct val="70000"/>
              <a:buNone/>
            </a:pPr>
            <a:endParaRPr lang="en" altLang="zh-TW" sz="1200" dirty="0">
              <a:solidFill>
                <a:srgbClr val="000000"/>
              </a:solidFill>
            </a:endParaRPr>
          </a:p>
          <a:p>
            <a:pPr lvl="2">
              <a:buSzPct val="70000"/>
              <a:buFont typeface="Wingdings" charset="2"/>
              <a:buChar char="n"/>
            </a:pPr>
            <a:endParaRPr kumimoji="1" lang="en-US" altLang="zh-TW" sz="12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90045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21"/>
            <a:ext cx="9144000" cy="6854784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287350" y="2794798"/>
            <a:ext cx="256490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SzPct val="90000"/>
            </a:pPr>
            <a:r>
              <a:rPr lang="en-US" altLang="zh-TW" sz="3600" b="1" dirty="0" smtClean="0">
                <a:solidFill>
                  <a:schemeClr val="bg1"/>
                </a:solidFill>
              </a:rPr>
              <a:t>Q-Learning</a:t>
            </a:r>
            <a:endParaRPr lang="en-US" altLang="zh-TW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9827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創世紀">
  <a:themeElements>
    <a:clrScheme name="創世紀">
      <a:dk1>
        <a:sysClr val="windowText" lastClr="000000"/>
      </a:dk1>
      <a:lt1>
        <a:sysClr val="window" lastClr="FFFFFF"/>
      </a:lt1>
      <a:dk2>
        <a:srgbClr val="465466"/>
      </a:dk2>
      <a:lt2>
        <a:srgbClr val="BBD7F8"/>
      </a:lt2>
      <a:accent1>
        <a:srgbClr val="80B606"/>
      </a:accent1>
      <a:accent2>
        <a:srgbClr val="E29F1D"/>
      </a:accent2>
      <a:accent3>
        <a:srgbClr val="2397E2"/>
      </a:accent3>
      <a:accent4>
        <a:srgbClr val="35ACA2"/>
      </a:accent4>
      <a:accent5>
        <a:srgbClr val="5430BB"/>
      </a:accent5>
      <a:accent6>
        <a:srgbClr val="8D34E0"/>
      </a:accent6>
      <a:hlink>
        <a:srgbClr val="00B0F0"/>
      </a:hlink>
      <a:folHlink>
        <a:srgbClr val="0070C0"/>
      </a:folHlink>
    </a:clrScheme>
    <a:fontScheme name="創世紀">
      <a:majorFont>
        <a:latin typeface="Calisto MT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創世紀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00000"/>
                <a:greenMod val="110000"/>
              </a:schemeClr>
            </a:gs>
            <a:gs pos="75000">
              <a:schemeClr val="phClr">
                <a:tint val="40000"/>
                <a:satMod val="150000"/>
                <a:redMod val="100000"/>
                <a:blueMod val="100000"/>
              </a:schemeClr>
            </a:gs>
            <a:gs pos="100000">
              <a:schemeClr val="phClr">
                <a:tint val="60000"/>
                <a:satMod val="120000"/>
                <a:redMod val="100000"/>
                <a:blueMod val="100000"/>
              </a:schemeClr>
            </a:gs>
          </a:gsLst>
          <a:path path="circle">
            <a:fillToRect l="25000" t="25000" r="5000" b="5000"/>
          </a:path>
        </a:gradFill>
        <a:gradFill rotWithShape="1">
          <a:gsLst>
            <a:gs pos="0">
              <a:schemeClr val="phClr">
                <a:tint val="50000"/>
                <a:shade val="100000"/>
                <a:alpha val="100000"/>
                <a:satMod val="150000"/>
              </a:schemeClr>
            </a:gs>
            <a:gs pos="40000">
              <a:schemeClr val="phClr">
                <a:tint val="70000"/>
                <a:shade val="100000"/>
                <a:alpha val="100000"/>
                <a:satMod val="150000"/>
              </a:schemeClr>
            </a:gs>
            <a:gs pos="100000">
              <a:schemeClr val="phClr">
                <a:shade val="90000"/>
                <a:satMod val="11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88900" dist="50800" dir="11400000" sx="102000" sy="101000" algn="tl" rotWithShape="0">
              <a:srgbClr val="000000">
                <a:alpha val="35000"/>
              </a:srgbClr>
            </a:outerShdw>
          </a:effectLst>
          <a:scene3d>
            <a:camera prst="perspectiveFront" fov="4800000"/>
            <a:lightRig rig="morning" dir="tl"/>
          </a:scene3d>
          <a:sp3d prstMaterial="softmetal">
            <a:bevelT w="0" h="0"/>
          </a:sp3d>
        </a:effectStyle>
        <a:effectStyle>
          <a:effectLst>
            <a:innerShdw blurRad="50800" dist="25400" dir="13500000">
              <a:srgbClr val="000000">
                <a:alpha val="75000"/>
              </a:srgbClr>
            </a:innerShdw>
            <a:reflection blurRad="101600" stA="40000" endPos="50000" dist="63500" dir="5400000" fadeDir="7200000" sy="-100000" kx="300000" rotWithShape="0"/>
          </a:effectLst>
          <a:scene3d>
            <a:camera prst="orthographicFront">
              <a:rot lat="0" lon="0" rev="0"/>
            </a:camera>
            <a:lightRig rig="chilly" dir="tr">
              <a:rot lat="0" lon="0" rev="1200000"/>
            </a:lightRig>
          </a:scene3d>
          <a:sp3d prstMaterial="plastic">
            <a:bevelT w="0" h="0"/>
          </a:sp3d>
        </a:effectStyle>
      </a:effectStyleLst>
      <a:bgFillStyleLst>
        <a:blipFill rotWithShape="1">
          <a:blip xmlns:r="http://schemas.openxmlformats.org/officeDocument/2006/relationships" r:embed="rId1"/>
          <a:stretch/>
        </a:blipFill>
        <a:blipFill rotWithShape="1">
          <a:blip xmlns:r="http://schemas.openxmlformats.org/officeDocument/2006/relationships" r:embed="rId2"/>
          <a:stretch/>
        </a:blipFill>
        <a:blipFill rotWithShape="1">
          <a:blip xmlns:r="http://schemas.openxmlformats.org/officeDocument/2006/relationships" r:embed="rId3"/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創世紀.thmx</Template>
  <TotalTime>2008</TotalTime>
  <Words>1457</Words>
  <Application>Microsoft Macintosh PowerPoint</Application>
  <PresentationFormat>如螢幕大小 (4:3)</PresentationFormat>
  <Paragraphs>187</Paragraphs>
  <Slides>18</Slides>
  <Notes>7</Notes>
  <HiddenSlides>0</HiddenSlides>
  <MMClips>1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19" baseType="lpstr">
      <vt:lpstr>創世紀</vt:lpstr>
      <vt:lpstr>Reinforcement Learning Car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Square Mr.</dc:creator>
  <cp:lastModifiedBy>Square Mr.</cp:lastModifiedBy>
  <cp:revision>57</cp:revision>
  <dcterms:created xsi:type="dcterms:W3CDTF">2016-12-17T18:56:54Z</dcterms:created>
  <dcterms:modified xsi:type="dcterms:W3CDTF">2016-12-19T04:25:39Z</dcterms:modified>
</cp:coreProperties>
</file>

<file path=docProps/thumbnail.jpeg>
</file>